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72" r:id="rId14"/>
    <p:sldId id="273" r:id="rId15"/>
    <p:sldId id="269" r:id="rId16"/>
    <p:sldId id="274" r:id="rId17"/>
    <p:sldId id="278" r:id="rId18"/>
    <p:sldId id="279" r:id="rId19"/>
    <p:sldId id="280" r:id="rId20"/>
    <p:sldId id="281" r:id="rId21"/>
    <p:sldId id="275" r:id="rId22"/>
    <p:sldId id="270" r:id="rId23"/>
    <p:sldId id="271" r:id="rId24"/>
    <p:sldId id="277" r:id="rId2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8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55" d="100"/>
          <a:sy n="155" d="100"/>
        </p:scale>
        <p:origin x="462" y="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9BDF93-4E4E-6690-EE75-36DCA3DF38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861F480-C964-6E7B-8568-3A9039FA3C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A58D256-63D8-D20B-E423-E5109336C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89BFD-A572-4AD7-9FB0-A83B684A917F}" type="datetimeFigureOut">
              <a:rPr lang="it-IT" smtClean="0"/>
              <a:pPr/>
              <a:t>22/09/2023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D74C1C4-15CA-807A-F54C-2595E6EC2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45D8F43-C6CE-858A-93D1-C69DC41E1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39371-8DDC-420D-AEB2-8C46C91D734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8713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7723B6-49D1-5D54-78B3-D2631AD96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C709FED-76A3-2084-AB33-77C1682AA5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7E71842-31B0-73CD-F3C7-93AF06913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89BFD-A572-4AD7-9FB0-A83B684A917F}" type="datetimeFigureOut">
              <a:rPr lang="it-IT" smtClean="0"/>
              <a:pPr/>
              <a:t>22/09/2023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0104EBB-EF62-D4EC-61EF-2654E3EEB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0B279C3-3640-BDD9-557B-A8F3045D4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39371-8DDC-420D-AEB2-8C46C91D734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7581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827EB1C-85D0-6225-4AF4-6DBE3886A8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F24FB99-FECE-ACCA-495E-BBCA043C04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FDECDC2-EE83-7EC2-1E15-2B8ADD19E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89BFD-A572-4AD7-9FB0-A83B684A917F}" type="datetimeFigureOut">
              <a:rPr lang="it-IT" smtClean="0"/>
              <a:pPr/>
              <a:t>22/09/2023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7BA073B-3044-A506-98DC-E22BE1302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B0C1300-1977-1638-A0A4-7C7F87256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39371-8DDC-420D-AEB2-8C46C91D734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860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42CB11-DDDC-AC8B-2FEF-EACC339F0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6E75A4D-A301-4CA6-C7CC-565E7FE1BF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7FFB501-7F12-2F81-14E0-A1B0512DE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89BFD-A572-4AD7-9FB0-A83B684A917F}" type="datetimeFigureOut">
              <a:rPr lang="it-IT" smtClean="0"/>
              <a:pPr/>
              <a:t>22/09/2023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64603F9-37FE-B5D0-7916-C6189758C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613F5CA-501B-1EE4-4E1E-BD51C92BB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39371-8DDC-420D-AEB2-8C46C91D734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5967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1751735-85D0-D2F7-F9C0-EEC3F938D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0DDB14D-EEFA-54A8-7B40-8A80C9910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E8EAF64-05CB-755E-1EFE-F468E26BB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89BFD-A572-4AD7-9FB0-A83B684A917F}" type="datetimeFigureOut">
              <a:rPr lang="it-IT" smtClean="0"/>
              <a:pPr/>
              <a:t>22/09/2023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E58933C-6971-29A5-9AB4-2DF6106F6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8119ADC-DA7F-4002-8348-A91211D6B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39371-8DDC-420D-AEB2-8C46C91D734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3202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1418AA-821A-8786-9288-C1B657AB5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E7EF8DF-D3DB-A04E-9369-CD23742938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44E933C-5C0E-829A-9675-2CC9EE78F9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AB7FC9E-C63A-352B-C2FA-63E800F30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89BFD-A572-4AD7-9FB0-A83B684A917F}" type="datetimeFigureOut">
              <a:rPr lang="it-IT" smtClean="0"/>
              <a:pPr/>
              <a:t>22/09/2023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9497BF8-1F0C-F1E1-D115-6378B1F8F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E51CB14-0FDF-3493-9ABD-356C8A75F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39371-8DDC-420D-AEB2-8C46C91D734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1206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9A896A-75AA-B2DD-8F00-305F4EC56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42FD1F0-8021-4D9F-D1F3-74E73EA907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A19573C-2D69-F671-79A6-B595E7A937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AF35EC2-6A15-D102-1DA9-1EA875CD42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A50EDF2-46C8-9501-0D54-788571166E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A96A60E-A991-14DD-67C1-DB115DC9B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89BFD-A572-4AD7-9FB0-A83B684A917F}" type="datetimeFigureOut">
              <a:rPr lang="it-IT" smtClean="0"/>
              <a:pPr/>
              <a:t>22/09/2023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2E7CA15-D7ED-4B5C-332F-22E60CFD6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D10AB03C-CB04-D0E0-4C10-1BC4C067B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39371-8DDC-420D-AEB2-8C46C91D734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8852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3C07B3-33EE-A2CF-BAB7-54115A0A7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5559359-BEEE-1165-7D5F-3626E998D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89BFD-A572-4AD7-9FB0-A83B684A917F}" type="datetimeFigureOut">
              <a:rPr lang="it-IT" smtClean="0"/>
              <a:pPr/>
              <a:t>22/09/2023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CD1DD77-CA8F-46E3-E59B-0F3CD15C4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D42F92C-85D2-9E40-F651-981A7984B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39371-8DDC-420D-AEB2-8C46C91D734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5889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F914184-9CC9-9D08-E629-02219323E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89BFD-A572-4AD7-9FB0-A83B684A917F}" type="datetimeFigureOut">
              <a:rPr lang="it-IT" smtClean="0"/>
              <a:pPr/>
              <a:t>22/09/2023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620F647-96F9-6A29-B95E-28F6EAA1D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F1289D6-42BE-F706-9A51-50C32F697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39371-8DDC-420D-AEB2-8C46C91D734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3257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08FBC7-A9F8-7908-7C08-6A896053A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7F644D0-88CE-835D-9CA9-790463091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FA45258-0B50-6ECE-071A-E96883D87F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A038C91-A0EC-05BB-9391-5D374822F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89BFD-A572-4AD7-9FB0-A83B684A917F}" type="datetimeFigureOut">
              <a:rPr lang="it-IT" smtClean="0"/>
              <a:pPr/>
              <a:t>22/09/2023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064BB42-B77E-87B5-C8FE-5A09C68AD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B04AA3A-8C9D-9B84-CE88-373AC03EC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39371-8DDC-420D-AEB2-8C46C91D734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4278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011652-526B-DE72-9EB8-46443B2CA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0773480F-14CD-5ED9-B71C-2FE350341F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8666F64-40ED-E3E0-C201-A3667D2BD4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FB90F4F-B966-1AF1-D4E4-70D8E6C71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89BFD-A572-4AD7-9FB0-A83B684A917F}" type="datetimeFigureOut">
              <a:rPr lang="it-IT" smtClean="0"/>
              <a:pPr/>
              <a:t>22/09/2023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E77075E-CBF5-559E-274A-A38D0D4A6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87C4DB2-4C7C-8D44-D7D0-6D7C10EC9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39371-8DDC-420D-AEB2-8C46C91D734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5205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E806A543-D8AE-8B05-62CD-264B0051C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99D8339-C4A5-D772-DF83-940A22C470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433E3F1-5D8C-2767-BC44-C8B832E9F7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89BFD-A572-4AD7-9FB0-A83B684A917F}" type="datetimeFigureOut">
              <a:rPr lang="it-IT" smtClean="0"/>
              <a:pPr/>
              <a:t>22/09/2023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166B01F-48DC-A90D-6C41-B6D6F9DE4D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56CA729-547D-C5CF-6A05-F7B0D7BB11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39371-8DDC-420D-AEB2-8C46C91D734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4163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4D517E-8A1B-CF9F-64DD-859BC37ED0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4852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it-IT" b="1" spc="-10" dirty="0">
                <a:solidFill>
                  <a:srgbClr val="2D2E33"/>
                </a:solidFill>
                <a:latin typeface="Ebrima"/>
                <a:ea typeface="+mn-ea"/>
                <a:cs typeface="Ebrima"/>
              </a:rPr>
              <a:t>OFFICINA GAL</a:t>
            </a:r>
            <a:br>
              <a:rPr lang="it-IT" b="1" spc="-10" dirty="0">
                <a:solidFill>
                  <a:srgbClr val="2D2E33"/>
                </a:solidFill>
                <a:latin typeface="Ebrima"/>
                <a:ea typeface="+mn-ea"/>
                <a:cs typeface="Ebrima"/>
              </a:rPr>
            </a:br>
            <a:r>
              <a:rPr lang="it-IT" sz="4400" b="1" cap="small" spc="-10" dirty="0">
                <a:solidFill>
                  <a:srgbClr val="2D2E33"/>
                </a:solidFill>
                <a:latin typeface="Ebrima"/>
                <a:ea typeface="+mn-ea"/>
                <a:cs typeface="Ebrima"/>
              </a:rPr>
              <a:t>Raccogliamo idee per uno sviluppo locale partecipato</a:t>
            </a:r>
            <a:br>
              <a:rPr lang="it-IT" dirty="0"/>
            </a:b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21CF514-5726-CA13-4BF7-2D54AD1284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92358"/>
            <a:ext cx="9144000" cy="1655762"/>
          </a:xfrm>
        </p:spPr>
        <p:txBody>
          <a:bodyPr/>
          <a:lstStyle/>
          <a:p>
            <a:r>
              <a:rPr lang="it-IT" b="1" cap="small" spc="-10" dirty="0">
                <a:solidFill>
                  <a:srgbClr val="2D2E33"/>
                </a:solidFill>
                <a:latin typeface="Ebrima"/>
                <a:cs typeface="Ebrima"/>
              </a:rPr>
              <a:t>Sabato 5 agosto 2023 </a:t>
            </a:r>
          </a:p>
          <a:p>
            <a:r>
              <a:rPr lang="it-IT" b="1" cap="small" spc="-10" dirty="0">
                <a:solidFill>
                  <a:srgbClr val="2D2E33"/>
                </a:solidFill>
                <a:latin typeface="Ebrima"/>
                <a:cs typeface="Ebrima"/>
              </a:rPr>
              <a:t>Piazza Vittorio Emanuele II - Bisceglie</a:t>
            </a:r>
          </a:p>
          <a:p>
            <a:endParaRPr lang="it-IT" dirty="0"/>
          </a:p>
        </p:txBody>
      </p:sp>
      <p:pic>
        <p:nvPicPr>
          <p:cNvPr id="16" name="Immagine 15" descr="sòlide 1_Tavola disegno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841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 descr="Slide_power point def_Tavola disegno 1 copi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" y="0"/>
            <a:ext cx="12186584" cy="6858000"/>
          </a:xfrm>
          <a:prstGeom prst="rect">
            <a:avLst/>
          </a:prstGeom>
        </p:spPr>
      </p:pic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58824262-B4E9-90D3-F2D2-B0839CC0E4D1}"/>
              </a:ext>
            </a:extLst>
          </p:cNvPr>
          <p:cNvSpPr txBox="1"/>
          <p:nvPr/>
        </p:nvSpPr>
        <p:spPr>
          <a:xfrm>
            <a:off x="537211" y="1430997"/>
            <a:ext cx="10557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cap="small" dirty="0">
                <a:solidFill>
                  <a:srgbClr val="00682F"/>
                </a:solidFill>
              </a:rPr>
              <a:t>Ambiti tematici delle SSL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44220797-DC3E-18C7-7EB4-C489B8DB6E35}"/>
              </a:ext>
            </a:extLst>
          </p:cNvPr>
          <p:cNvSpPr txBox="1"/>
          <p:nvPr/>
        </p:nvSpPr>
        <p:spPr>
          <a:xfrm>
            <a:off x="1055388" y="2198001"/>
            <a:ext cx="10137219" cy="229780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just">
              <a:lnSpc>
                <a:spcPct val="107200"/>
              </a:lnSpc>
              <a:spcBef>
                <a:spcPts val="110"/>
              </a:spcBef>
            </a:pPr>
            <a:r>
              <a:rPr sz="2000" spc="-5" dirty="0">
                <a:solidFill>
                  <a:prstClr val="black"/>
                </a:solidFill>
                <a:latin typeface="Ebrima"/>
                <a:cs typeface="Ebrima"/>
              </a:rPr>
              <a:t>Gli</a:t>
            </a:r>
            <a:r>
              <a:rPr sz="2000" spc="5" dirty="0">
                <a:solidFill>
                  <a:prstClr val="black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Ebrima"/>
                <a:cs typeface="Ebrima"/>
              </a:rPr>
              <a:t>Ambiti</a:t>
            </a:r>
            <a:r>
              <a:rPr sz="2000" b="1" spc="25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b="1" dirty="0">
                <a:solidFill>
                  <a:srgbClr val="C00000"/>
                </a:solidFill>
                <a:latin typeface="Ebrima"/>
                <a:cs typeface="Ebrima"/>
              </a:rPr>
              <a:t>Tematici </a:t>
            </a:r>
            <a:r>
              <a:rPr sz="2000" spc="-5" dirty="0">
                <a:solidFill>
                  <a:prstClr val="black"/>
                </a:solidFill>
                <a:latin typeface="Ebrima"/>
                <a:cs typeface="Ebrima"/>
              </a:rPr>
              <a:t>(</a:t>
            </a:r>
            <a:r>
              <a:rPr sz="2000" b="1" spc="-5" dirty="0">
                <a:solidFill>
                  <a:srgbClr val="C00000"/>
                </a:solidFill>
                <a:latin typeface="Ebrima"/>
                <a:cs typeface="Ebrima"/>
              </a:rPr>
              <a:t>AT</a:t>
            </a:r>
            <a:r>
              <a:rPr sz="2000" spc="-5" dirty="0">
                <a:solidFill>
                  <a:prstClr val="black"/>
                </a:solidFill>
                <a:latin typeface="Ebrima"/>
                <a:cs typeface="Ebrima"/>
              </a:rPr>
              <a:t>)</a:t>
            </a:r>
            <a:r>
              <a:rPr sz="2000" spc="30" dirty="0">
                <a:solidFill>
                  <a:prstClr val="black"/>
                </a:solidFill>
                <a:latin typeface="Ebrima"/>
                <a:cs typeface="Ebrima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Ebrima"/>
                <a:cs typeface="Ebrima"/>
              </a:rPr>
              <a:t>della</a:t>
            </a:r>
            <a:r>
              <a:rPr sz="2000" spc="10" dirty="0">
                <a:solidFill>
                  <a:prstClr val="black"/>
                </a:solidFill>
                <a:latin typeface="Ebrima"/>
                <a:cs typeface="Ebrima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Ebrima"/>
                <a:cs typeface="Ebrima"/>
              </a:rPr>
              <a:t>SSL,</a:t>
            </a:r>
            <a:r>
              <a:rPr sz="2000" spc="15" dirty="0">
                <a:solidFill>
                  <a:prstClr val="black"/>
                </a:solidFill>
                <a:latin typeface="Ebrima"/>
                <a:cs typeface="Ebrima"/>
              </a:rPr>
              <a:t> </a:t>
            </a:r>
            <a:r>
              <a:rPr sz="2000" dirty="0">
                <a:solidFill>
                  <a:prstClr val="black"/>
                </a:solidFill>
                <a:latin typeface="Ebrima"/>
                <a:cs typeface="Ebrima"/>
              </a:rPr>
              <a:t>al</a:t>
            </a:r>
            <a:r>
              <a:rPr sz="2000" spc="15" dirty="0">
                <a:solidFill>
                  <a:prstClr val="black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Ebrima"/>
                <a:cs typeface="Ebrima"/>
              </a:rPr>
              <a:t>massimo</a:t>
            </a:r>
            <a:r>
              <a:rPr sz="2000" b="1" spc="-20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Ebrima"/>
                <a:cs typeface="Ebrima"/>
              </a:rPr>
              <a:t>due</a:t>
            </a:r>
            <a:r>
              <a:rPr sz="2000" spc="-5" dirty="0">
                <a:solidFill>
                  <a:prstClr val="black"/>
                </a:solidFill>
                <a:latin typeface="Ebrima"/>
                <a:cs typeface="Ebrima"/>
              </a:rPr>
              <a:t>,</a:t>
            </a:r>
            <a:r>
              <a:rPr sz="2000" spc="20" dirty="0">
                <a:solidFill>
                  <a:prstClr val="black"/>
                </a:solidFill>
                <a:latin typeface="Ebrima"/>
                <a:cs typeface="Ebrima"/>
              </a:rPr>
              <a:t> </a:t>
            </a:r>
            <a:r>
              <a:rPr sz="2000" dirty="0">
                <a:solidFill>
                  <a:prstClr val="black"/>
                </a:solidFill>
                <a:latin typeface="Ebrima"/>
                <a:cs typeface="Ebrima"/>
              </a:rPr>
              <a:t>devono</a:t>
            </a:r>
            <a:r>
              <a:rPr sz="2000" spc="-5" dirty="0">
                <a:solidFill>
                  <a:prstClr val="black"/>
                </a:solidFill>
                <a:latin typeface="Ebrima"/>
                <a:cs typeface="Ebrima"/>
              </a:rPr>
              <a:t> </a:t>
            </a:r>
            <a:r>
              <a:rPr sz="2000" spc="-10" dirty="0">
                <a:solidFill>
                  <a:prstClr val="black"/>
                </a:solidFill>
                <a:latin typeface="Ebrima"/>
                <a:cs typeface="Ebrima"/>
              </a:rPr>
              <a:t>essere </a:t>
            </a:r>
            <a:r>
              <a:rPr sz="2000" spc="-5" dirty="0">
                <a:solidFill>
                  <a:prstClr val="black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prstClr val="black"/>
                </a:solidFill>
                <a:latin typeface="Ebrima"/>
                <a:cs typeface="Ebrima"/>
              </a:rPr>
              <a:t>strettamente</a:t>
            </a:r>
            <a:r>
              <a:rPr sz="2000" b="1" spc="-10" dirty="0">
                <a:solidFill>
                  <a:prstClr val="black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prstClr val="black"/>
                </a:solidFill>
                <a:latin typeface="Ebrima"/>
                <a:cs typeface="Ebrima"/>
              </a:rPr>
              <a:t>connessi</a:t>
            </a:r>
            <a:r>
              <a:rPr sz="2000" b="1" spc="20" dirty="0">
                <a:solidFill>
                  <a:prstClr val="black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prstClr val="black"/>
                </a:solidFill>
                <a:latin typeface="Ebrima"/>
                <a:cs typeface="Ebrima"/>
              </a:rPr>
              <a:t>tra</a:t>
            </a:r>
            <a:r>
              <a:rPr sz="2000" b="1" dirty="0">
                <a:solidFill>
                  <a:prstClr val="black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prstClr val="black"/>
                </a:solidFill>
                <a:latin typeface="Ebrima"/>
                <a:cs typeface="Ebrima"/>
              </a:rPr>
              <a:t>loro</a:t>
            </a:r>
            <a:r>
              <a:rPr sz="2000" b="1" spc="10" dirty="0">
                <a:solidFill>
                  <a:prstClr val="black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prstClr val="black"/>
                </a:solidFill>
                <a:latin typeface="Ebrima"/>
                <a:cs typeface="Ebrima"/>
              </a:rPr>
              <a:t>per</a:t>
            </a:r>
            <a:r>
              <a:rPr sz="2000" b="1" spc="-10" dirty="0">
                <a:solidFill>
                  <a:prstClr val="black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prstClr val="black"/>
                </a:solidFill>
                <a:latin typeface="Ebrima"/>
                <a:cs typeface="Ebrima"/>
              </a:rPr>
              <a:t>il</a:t>
            </a:r>
            <a:r>
              <a:rPr sz="2000" b="1" spc="25" dirty="0">
                <a:solidFill>
                  <a:prstClr val="black"/>
                </a:solidFill>
                <a:latin typeface="Ebrima"/>
                <a:cs typeface="Ebrima"/>
              </a:rPr>
              <a:t> </a:t>
            </a:r>
            <a:r>
              <a:rPr sz="2000" b="1" spc="-10" dirty="0">
                <a:solidFill>
                  <a:prstClr val="black"/>
                </a:solidFill>
                <a:latin typeface="Ebrima"/>
                <a:cs typeface="Ebrima"/>
              </a:rPr>
              <a:t>raggiungimento</a:t>
            </a:r>
            <a:r>
              <a:rPr sz="2000" b="1" spc="35" dirty="0">
                <a:solidFill>
                  <a:prstClr val="black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prstClr val="black"/>
                </a:solidFill>
                <a:latin typeface="Ebrima"/>
                <a:cs typeface="Ebrima"/>
              </a:rPr>
              <a:t>dei</a:t>
            </a:r>
            <a:r>
              <a:rPr sz="2000" b="1" dirty="0">
                <a:solidFill>
                  <a:prstClr val="black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prstClr val="black"/>
                </a:solidFill>
                <a:latin typeface="Ebrima"/>
                <a:cs typeface="Ebrima"/>
              </a:rPr>
              <a:t>risultati</a:t>
            </a:r>
            <a:r>
              <a:rPr sz="2000" b="1" spc="25" dirty="0">
                <a:solidFill>
                  <a:prstClr val="black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prstClr val="black"/>
                </a:solidFill>
                <a:latin typeface="Ebrima"/>
                <a:cs typeface="Ebrima"/>
              </a:rPr>
              <a:t>attesi </a:t>
            </a:r>
            <a:r>
              <a:rPr sz="2000" b="1" spc="-645" dirty="0">
                <a:solidFill>
                  <a:prstClr val="black"/>
                </a:solidFill>
                <a:latin typeface="Ebrima"/>
                <a:cs typeface="Ebrima"/>
              </a:rPr>
              <a:t> </a:t>
            </a:r>
            <a:r>
              <a:rPr sz="2000" b="1" dirty="0">
                <a:solidFill>
                  <a:srgbClr val="C00000"/>
                </a:solidFill>
                <a:latin typeface="Ebrima"/>
                <a:cs typeface="Ebrima"/>
              </a:rPr>
              <a:t>e </a:t>
            </a:r>
            <a:r>
              <a:rPr sz="2000" b="1" spc="-10" dirty="0">
                <a:solidFill>
                  <a:srgbClr val="C00000"/>
                </a:solidFill>
                <a:latin typeface="Ebrima"/>
                <a:cs typeface="Ebrima"/>
              </a:rPr>
              <a:t>non </a:t>
            </a:r>
            <a:r>
              <a:rPr sz="2000" b="1" spc="-5" dirty="0">
                <a:solidFill>
                  <a:srgbClr val="C00000"/>
                </a:solidFill>
                <a:latin typeface="Ebrima"/>
                <a:cs typeface="Ebrima"/>
              </a:rPr>
              <a:t>essere</a:t>
            </a:r>
            <a:r>
              <a:rPr sz="2000" b="1" spc="-20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Ebrima"/>
                <a:cs typeface="Ebrima"/>
              </a:rPr>
              <a:t>concepiti</a:t>
            </a:r>
            <a:r>
              <a:rPr sz="2000" b="1" spc="45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b="1" dirty="0">
                <a:solidFill>
                  <a:srgbClr val="C00000"/>
                </a:solidFill>
                <a:latin typeface="Ebrima"/>
                <a:cs typeface="Ebrima"/>
              </a:rPr>
              <a:t>come</a:t>
            </a:r>
            <a:r>
              <a:rPr sz="2000" b="1" spc="-20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Ebrima"/>
                <a:cs typeface="Ebrima"/>
              </a:rPr>
              <a:t>una</a:t>
            </a:r>
            <a:r>
              <a:rPr sz="2000" b="1" spc="5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b="1" dirty="0">
                <a:solidFill>
                  <a:srgbClr val="C00000"/>
                </a:solidFill>
                <a:latin typeface="Ebrima"/>
                <a:cs typeface="Ebrima"/>
              </a:rPr>
              <a:t>mera</a:t>
            </a:r>
            <a:r>
              <a:rPr sz="2000" b="1" spc="-10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Ebrima"/>
                <a:cs typeface="Ebrima"/>
              </a:rPr>
              <a:t>sommatoria</a:t>
            </a:r>
            <a:endParaRPr sz="2000" dirty="0">
              <a:solidFill>
                <a:prstClr val="black"/>
              </a:solidFill>
              <a:latin typeface="Ebrima"/>
              <a:cs typeface="Ebrima"/>
            </a:endParaRPr>
          </a:p>
          <a:p>
            <a:pPr>
              <a:spcBef>
                <a:spcPts val="35"/>
              </a:spcBef>
            </a:pPr>
            <a:endParaRPr sz="2000" dirty="0">
              <a:solidFill>
                <a:prstClr val="black"/>
              </a:solidFill>
              <a:latin typeface="Ebrima"/>
              <a:cs typeface="Ebrima"/>
            </a:endParaRPr>
          </a:p>
          <a:p>
            <a:pPr marL="12700" marR="475615">
              <a:lnSpc>
                <a:spcPct val="106700"/>
              </a:lnSpc>
            </a:pPr>
            <a:r>
              <a:rPr sz="2000" dirty="0">
                <a:solidFill>
                  <a:prstClr val="black"/>
                </a:solidFill>
                <a:latin typeface="Ebrima"/>
                <a:cs typeface="Ebrima"/>
              </a:rPr>
              <a:t>Gli</a:t>
            </a:r>
            <a:r>
              <a:rPr sz="2000" spc="10" dirty="0">
                <a:solidFill>
                  <a:prstClr val="black"/>
                </a:solidFill>
                <a:latin typeface="Ebrima"/>
                <a:cs typeface="Ebrima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Ebrima"/>
                <a:cs typeface="Ebrima"/>
              </a:rPr>
              <a:t>Ambiti</a:t>
            </a:r>
            <a:r>
              <a:rPr sz="2000" spc="10" dirty="0">
                <a:solidFill>
                  <a:prstClr val="black"/>
                </a:solidFill>
                <a:latin typeface="Ebrima"/>
                <a:cs typeface="Ebrima"/>
              </a:rPr>
              <a:t> </a:t>
            </a:r>
            <a:r>
              <a:rPr sz="2000" spc="-10" dirty="0">
                <a:solidFill>
                  <a:prstClr val="black"/>
                </a:solidFill>
                <a:latin typeface="Ebrima"/>
                <a:cs typeface="Ebrima"/>
              </a:rPr>
              <a:t>Tematici</a:t>
            </a:r>
            <a:r>
              <a:rPr sz="2000" spc="60" dirty="0">
                <a:solidFill>
                  <a:prstClr val="black"/>
                </a:solidFill>
                <a:latin typeface="Ebrima"/>
                <a:cs typeface="Ebrima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Ebrima"/>
                <a:cs typeface="Ebrima"/>
              </a:rPr>
              <a:t>(AT)</a:t>
            </a:r>
            <a:r>
              <a:rPr sz="2000" spc="10" dirty="0">
                <a:solidFill>
                  <a:prstClr val="black"/>
                </a:solidFill>
                <a:latin typeface="Ebrima"/>
                <a:cs typeface="Ebrima"/>
              </a:rPr>
              <a:t> </a:t>
            </a:r>
            <a:r>
              <a:rPr sz="2000" dirty="0">
                <a:solidFill>
                  <a:prstClr val="black"/>
                </a:solidFill>
                <a:latin typeface="Ebrima"/>
                <a:cs typeface="Ebrima"/>
              </a:rPr>
              <a:t>devono</a:t>
            </a:r>
            <a:r>
              <a:rPr sz="2000" spc="5" dirty="0">
                <a:solidFill>
                  <a:prstClr val="black"/>
                </a:solidFill>
                <a:latin typeface="Ebrima"/>
                <a:cs typeface="Ebrima"/>
              </a:rPr>
              <a:t> </a:t>
            </a:r>
            <a:r>
              <a:rPr sz="2000" spc="-10" dirty="0">
                <a:solidFill>
                  <a:prstClr val="black"/>
                </a:solidFill>
                <a:latin typeface="Ebrima"/>
                <a:cs typeface="Ebrima"/>
              </a:rPr>
              <a:t>essere</a:t>
            </a:r>
            <a:r>
              <a:rPr sz="2000" spc="15" dirty="0">
                <a:solidFill>
                  <a:prstClr val="black"/>
                </a:solidFill>
                <a:latin typeface="Ebrima"/>
                <a:cs typeface="Ebrima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Ebrima"/>
                <a:cs typeface="Ebrima"/>
              </a:rPr>
              <a:t>interpretati</a:t>
            </a:r>
            <a:r>
              <a:rPr sz="2000" spc="15" dirty="0">
                <a:solidFill>
                  <a:prstClr val="black"/>
                </a:solidFill>
                <a:latin typeface="Ebrima"/>
                <a:cs typeface="Ebrima"/>
              </a:rPr>
              <a:t> </a:t>
            </a:r>
            <a:r>
              <a:rPr sz="2000" dirty="0">
                <a:solidFill>
                  <a:prstClr val="black"/>
                </a:solidFill>
                <a:latin typeface="Ebrima"/>
                <a:cs typeface="Ebrima"/>
              </a:rPr>
              <a:t>come</a:t>
            </a:r>
            <a:r>
              <a:rPr sz="2000" spc="20" dirty="0">
                <a:solidFill>
                  <a:prstClr val="black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Ebrima"/>
                <a:cs typeface="Ebrima"/>
              </a:rPr>
              <a:t>strumenti</a:t>
            </a:r>
            <a:r>
              <a:rPr sz="2000" b="1" spc="25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Ebrima"/>
                <a:cs typeface="Ebrima"/>
              </a:rPr>
              <a:t>per </a:t>
            </a:r>
            <a:r>
              <a:rPr sz="2000" b="1" spc="-645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Ebrima"/>
                <a:cs typeface="Ebrima"/>
              </a:rPr>
              <a:t>disegnare</a:t>
            </a:r>
            <a:r>
              <a:rPr sz="2000" b="1" dirty="0">
                <a:solidFill>
                  <a:srgbClr val="C00000"/>
                </a:solidFill>
                <a:latin typeface="Ebrima"/>
                <a:cs typeface="Ebrima"/>
              </a:rPr>
              <a:t> SSL </a:t>
            </a:r>
            <a:r>
              <a:rPr sz="2000" b="1" spc="-10" dirty="0">
                <a:solidFill>
                  <a:srgbClr val="C00000"/>
                </a:solidFill>
                <a:latin typeface="Ebrima"/>
                <a:cs typeface="Ebrima"/>
              </a:rPr>
              <a:t>innovative,</a:t>
            </a:r>
            <a:r>
              <a:rPr sz="2000" b="1" spc="45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Ebrima"/>
                <a:cs typeface="Ebrima"/>
              </a:rPr>
              <a:t>integrate</a:t>
            </a:r>
            <a:r>
              <a:rPr sz="2000" b="1" dirty="0">
                <a:solidFill>
                  <a:srgbClr val="C00000"/>
                </a:solidFill>
                <a:latin typeface="Ebrima"/>
                <a:cs typeface="Ebrima"/>
              </a:rPr>
              <a:t> e</a:t>
            </a:r>
            <a:r>
              <a:rPr sz="2000" b="1" spc="5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Ebrima"/>
                <a:cs typeface="Ebrima"/>
              </a:rPr>
              <a:t>multisettoriali</a:t>
            </a:r>
            <a:r>
              <a:rPr sz="2000" b="1" spc="60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dirty="0">
                <a:solidFill>
                  <a:prstClr val="black"/>
                </a:solidFill>
                <a:latin typeface="Ebrima"/>
                <a:cs typeface="Ebrima"/>
              </a:rPr>
              <a:t>e non</a:t>
            </a:r>
            <a:r>
              <a:rPr sz="2000" spc="-5" dirty="0">
                <a:solidFill>
                  <a:prstClr val="black"/>
                </a:solidFill>
                <a:latin typeface="Ebrima"/>
                <a:cs typeface="Ebrima"/>
              </a:rPr>
              <a:t> </a:t>
            </a:r>
            <a:r>
              <a:rPr sz="2000" dirty="0">
                <a:solidFill>
                  <a:prstClr val="black"/>
                </a:solidFill>
                <a:latin typeface="Ebrima"/>
                <a:cs typeface="Ebrima"/>
              </a:rPr>
              <a:t>come </a:t>
            </a:r>
            <a:r>
              <a:rPr sz="2000" spc="5" dirty="0">
                <a:solidFill>
                  <a:prstClr val="black"/>
                </a:solidFill>
                <a:latin typeface="Ebrima"/>
                <a:cs typeface="Ebrima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Ebrima"/>
                <a:cs typeface="Ebrima"/>
              </a:rPr>
              <a:t>obiettivi</a:t>
            </a:r>
            <a:r>
              <a:rPr sz="2000" spc="10" dirty="0">
                <a:solidFill>
                  <a:prstClr val="black"/>
                </a:solidFill>
                <a:latin typeface="Ebrima"/>
                <a:cs typeface="Ebrima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Ebrima"/>
                <a:cs typeface="Ebrima"/>
              </a:rPr>
              <a:t>e/o</a:t>
            </a:r>
            <a:r>
              <a:rPr sz="2000" spc="25" dirty="0">
                <a:solidFill>
                  <a:prstClr val="black"/>
                </a:solidFill>
                <a:latin typeface="Ebrima"/>
                <a:cs typeface="Ebrima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Ebrima"/>
                <a:cs typeface="Ebrima"/>
              </a:rPr>
              <a:t>risultati</a:t>
            </a:r>
            <a:r>
              <a:rPr sz="2000" spc="40" dirty="0">
                <a:solidFill>
                  <a:prstClr val="black"/>
                </a:solidFill>
                <a:latin typeface="Ebrima"/>
                <a:cs typeface="Ebrima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Ebrima"/>
                <a:cs typeface="Ebrima"/>
              </a:rPr>
              <a:t>e/o</a:t>
            </a:r>
            <a:r>
              <a:rPr sz="2000" dirty="0">
                <a:solidFill>
                  <a:prstClr val="black"/>
                </a:solidFill>
                <a:latin typeface="Ebrima"/>
                <a:cs typeface="Ebrima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Ebrima"/>
                <a:cs typeface="Ebrima"/>
              </a:rPr>
              <a:t>tipologie</a:t>
            </a:r>
            <a:r>
              <a:rPr sz="2000" spc="25" dirty="0">
                <a:solidFill>
                  <a:prstClr val="black"/>
                </a:solidFill>
                <a:latin typeface="Ebrima"/>
                <a:cs typeface="Ebrima"/>
              </a:rPr>
              <a:t> </a:t>
            </a:r>
            <a:r>
              <a:rPr sz="2000" dirty="0">
                <a:solidFill>
                  <a:prstClr val="black"/>
                </a:solidFill>
                <a:latin typeface="Ebrima"/>
                <a:cs typeface="Ebrima"/>
              </a:rPr>
              <a:t>di</a:t>
            </a:r>
            <a:r>
              <a:rPr sz="2000" spc="20" dirty="0">
                <a:solidFill>
                  <a:prstClr val="black"/>
                </a:solidFill>
                <a:latin typeface="Ebrima"/>
                <a:cs typeface="Ebrima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Ebrima"/>
                <a:cs typeface="Ebrima"/>
              </a:rPr>
              <a:t>intervento</a:t>
            </a:r>
            <a:r>
              <a:rPr sz="2000" spc="5" dirty="0">
                <a:solidFill>
                  <a:prstClr val="black"/>
                </a:solidFill>
                <a:latin typeface="Ebrima"/>
                <a:cs typeface="Ebrima"/>
              </a:rPr>
              <a:t> </a:t>
            </a:r>
            <a:r>
              <a:rPr sz="2000" spc="-10" dirty="0">
                <a:solidFill>
                  <a:prstClr val="black"/>
                </a:solidFill>
                <a:latin typeface="Ebrima"/>
                <a:cs typeface="Ebrima"/>
              </a:rPr>
              <a:t>ammissibili</a:t>
            </a:r>
            <a:r>
              <a:rPr sz="2000" spc="55" dirty="0">
                <a:solidFill>
                  <a:prstClr val="black"/>
                </a:solidFill>
                <a:latin typeface="Ebrima"/>
                <a:cs typeface="Ebrima"/>
              </a:rPr>
              <a:t> </a:t>
            </a:r>
            <a:r>
              <a:rPr sz="2000" dirty="0">
                <a:solidFill>
                  <a:prstClr val="black"/>
                </a:solidFill>
                <a:latin typeface="Ebrima"/>
                <a:cs typeface="Ebrima"/>
              </a:rPr>
              <a:t>al</a:t>
            </a:r>
            <a:r>
              <a:rPr sz="2000" spc="20" dirty="0">
                <a:solidFill>
                  <a:prstClr val="black"/>
                </a:solidFill>
                <a:latin typeface="Ebrima"/>
                <a:cs typeface="Ebrima"/>
              </a:rPr>
              <a:t> </a:t>
            </a:r>
            <a:r>
              <a:rPr sz="2000" dirty="0">
                <a:solidFill>
                  <a:prstClr val="black"/>
                </a:solidFill>
                <a:latin typeface="Ebrima"/>
                <a:cs typeface="Ebrima"/>
              </a:rPr>
              <a:t>LEADER</a:t>
            </a:r>
          </a:p>
        </p:txBody>
      </p:sp>
      <p:pic>
        <p:nvPicPr>
          <p:cNvPr id="15" name="Immagine 14" descr="Immagine che contiene illustrazione, clipart, design&#10;&#10;Descrizione generata automaticamente con attendibilità media">
            <a:extLst>
              <a:ext uri="{FF2B5EF4-FFF2-40B4-BE49-F238E27FC236}">
                <a16:creationId xmlns:a16="http://schemas.microsoft.com/office/drawing/2014/main" id="{5D77D1C9-51FA-EE21-C963-43ABA7BC8D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367" y="6301279"/>
            <a:ext cx="475080" cy="43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88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 descr="Slide_power point def_Tavola disegno 1 copi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" y="0"/>
            <a:ext cx="12186584" cy="6858000"/>
          </a:xfrm>
          <a:prstGeom prst="rect">
            <a:avLst/>
          </a:prstGeom>
        </p:spPr>
      </p:pic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58824262-B4E9-90D3-F2D2-B0839CC0E4D1}"/>
              </a:ext>
            </a:extLst>
          </p:cNvPr>
          <p:cNvSpPr txBox="1"/>
          <p:nvPr/>
        </p:nvSpPr>
        <p:spPr>
          <a:xfrm>
            <a:off x="537211" y="1650804"/>
            <a:ext cx="10557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cap="small" dirty="0">
                <a:solidFill>
                  <a:srgbClr val="00682F"/>
                </a:solidFill>
              </a:rPr>
              <a:t>Ambiti tematici della SSL</a:t>
            </a:r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E7BF98F1-E7BB-92BD-3E36-D737203FD390}"/>
              </a:ext>
            </a:extLst>
          </p:cNvPr>
          <p:cNvSpPr txBox="1"/>
          <p:nvPr/>
        </p:nvSpPr>
        <p:spPr>
          <a:xfrm>
            <a:off x="730642" y="2454916"/>
            <a:ext cx="9980930" cy="23570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7100" indent="-915035">
              <a:buFontTx/>
              <a:buAutoNum type="arabicPeriod"/>
              <a:tabLst>
                <a:tab pos="927100" algn="l"/>
                <a:tab pos="927735" algn="l"/>
              </a:tabLst>
            </a:pPr>
            <a:r>
              <a:rPr sz="2400" b="1" spc="-5" dirty="0" err="1">
                <a:solidFill>
                  <a:prstClr val="black"/>
                </a:solidFill>
                <a:latin typeface="Ebrima"/>
                <a:cs typeface="Ebrima"/>
              </a:rPr>
              <a:t>servizi</a:t>
            </a:r>
            <a:r>
              <a:rPr sz="2400" b="1" spc="-5" dirty="0">
                <a:solidFill>
                  <a:prstClr val="black"/>
                </a:solidFill>
                <a:latin typeface="Ebrima"/>
                <a:cs typeface="Ebrima"/>
              </a:rPr>
              <a:t> ecosistemici,</a:t>
            </a:r>
            <a:r>
              <a:rPr sz="2400" b="1" spc="25" dirty="0">
                <a:solidFill>
                  <a:prstClr val="black"/>
                </a:solidFill>
                <a:latin typeface="Ebrima"/>
                <a:cs typeface="Ebrima"/>
              </a:rPr>
              <a:t> </a:t>
            </a:r>
            <a:r>
              <a:rPr sz="2400" b="1" spc="-5" dirty="0">
                <a:solidFill>
                  <a:prstClr val="black"/>
                </a:solidFill>
                <a:latin typeface="Ebrima"/>
                <a:cs typeface="Ebrima"/>
              </a:rPr>
              <a:t>biodiversità,</a:t>
            </a:r>
            <a:r>
              <a:rPr sz="2400" b="1" spc="25" dirty="0">
                <a:solidFill>
                  <a:prstClr val="black"/>
                </a:solidFill>
                <a:latin typeface="Ebrima"/>
                <a:cs typeface="Ebrima"/>
              </a:rPr>
              <a:t> </a:t>
            </a:r>
            <a:r>
              <a:rPr sz="2400" b="1" spc="-5" dirty="0">
                <a:solidFill>
                  <a:prstClr val="black"/>
                </a:solidFill>
                <a:latin typeface="Ebrima"/>
                <a:cs typeface="Ebrima"/>
              </a:rPr>
              <a:t>risorse</a:t>
            </a:r>
            <a:r>
              <a:rPr sz="2400" b="1" spc="-20" dirty="0">
                <a:solidFill>
                  <a:prstClr val="black"/>
                </a:solidFill>
                <a:latin typeface="Ebrima"/>
                <a:cs typeface="Ebrima"/>
              </a:rPr>
              <a:t> </a:t>
            </a:r>
            <a:r>
              <a:rPr sz="2400" b="1" spc="-5" dirty="0">
                <a:solidFill>
                  <a:prstClr val="black"/>
                </a:solidFill>
                <a:latin typeface="Ebrima"/>
                <a:cs typeface="Ebrima"/>
              </a:rPr>
              <a:t>naturali</a:t>
            </a:r>
            <a:r>
              <a:rPr sz="2400" b="1" spc="20" dirty="0">
                <a:solidFill>
                  <a:prstClr val="black"/>
                </a:solidFill>
                <a:latin typeface="Ebrima"/>
                <a:cs typeface="Ebrima"/>
              </a:rPr>
              <a:t> </a:t>
            </a:r>
            <a:r>
              <a:rPr sz="2400" b="1" dirty="0">
                <a:solidFill>
                  <a:prstClr val="black"/>
                </a:solidFill>
                <a:latin typeface="Ebrima"/>
                <a:cs typeface="Ebrima"/>
              </a:rPr>
              <a:t>e</a:t>
            </a:r>
            <a:r>
              <a:rPr sz="2400" b="1" spc="5" dirty="0">
                <a:solidFill>
                  <a:prstClr val="black"/>
                </a:solidFill>
                <a:latin typeface="Ebrima"/>
                <a:cs typeface="Ebrima"/>
              </a:rPr>
              <a:t> </a:t>
            </a:r>
            <a:r>
              <a:rPr sz="2400" b="1" spc="-5" dirty="0">
                <a:solidFill>
                  <a:prstClr val="black"/>
                </a:solidFill>
                <a:latin typeface="Ebrima"/>
                <a:cs typeface="Ebrima"/>
              </a:rPr>
              <a:t>paesaggio</a:t>
            </a:r>
            <a:endParaRPr sz="2400" dirty="0">
              <a:solidFill>
                <a:prstClr val="black"/>
              </a:solidFill>
              <a:latin typeface="Ebrima"/>
              <a:cs typeface="Ebrima"/>
            </a:endParaRPr>
          </a:p>
          <a:p>
            <a:pPr marL="927100" indent="-915035">
              <a:spcBef>
                <a:spcPts val="220"/>
              </a:spcBef>
              <a:buClr>
                <a:srgbClr val="000000"/>
              </a:buClr>
              <a:buFontTx/>
              <a:buAutoNum type="arabicPeriod"/>
              <a:tabLst>
                <a:tab pos="927100" algn="l"/>
                <a:tab pos="927735" algn="l"/>
              </a:tabLst>
            </a:pPr>
            <a:r>
              <a:rPr sz="2400" b="1" spc="-5" dirty="0">
                <a:solidFill>
                  <a:srgbClr val="C00000"/>
                </a:solidFill>
                <a:latin typeface="Ebrima"/>
                <a:cs typeface="Ebrima"/>
              </a:rPr>
              <a:t>sistemi locali</a:t>
            </a:r>
            <a:r>
              <a:rPr sz="2400" b="1" spc="15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Ebrima"/>
                <a:cs typeface="Ebrima"/>
              </a:rPr>
              <a:t>del</a:t>
            </a:r>
            <a:r>
              <a:rPr sz="2400" b="1" spc="25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Ebrima"/>
                <a:cs typeface="Ebrima"/>
              </a:rPr>
              <a:t>cibo,</a:t>
            </a:r>
            <a:r>
              <a:rPr sz="2400" b="1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Ebrima"/>
                <a:cs typeface="Ebrima"/>
              </a:rPr>
              <a:t>distretti,</a:t>
            </a:r>
            <a:r>
              <a:rPr sz="2400" b="1" spc="30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Ebrima"/>
                <a:cs typeface="Ebrima"/>
              </a:rPr>
              <a:t>filiere</a:t>
            </a:r>
            <a:r>
              <a:rPr sz="2400" b="1" spc="60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Ebrima"/>
                <a:cs typeface="Ebrima"/>
              </a:rPr>
              <a:t>agricole</a:t>
            </a:r>
            <a:r>
              <a:rPr sz="2400" b="1" spc="10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Ebrima"/>
                <a:cs typeface="Ebrima"/>
              </a:rPr>
              <a:t>e</a:t>
            </a:r>
            <a:r>
              <a:rPr sz="2400" b="1" spc="-15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Ebrima"/>
                <a:cs typeface="Ebrima"/>
              </a:rPr>
              <a:t>agroalimentari</a:t>
            </a:r>
            <a:endParaRPr sz="2400" dirty="0">
              <a:solidFill>
                <a:prstClr val="black"/>
              </a:solidFill>
              <a:latin typeface="Ebrima"/>
              <a:cs typeface="Ebrima"/>
            </a:endParaRPr>
          </a:p>
          <a:p>
            <a:pPr marL="927100" indent="-915035">
              <a:spcBef>
                <a:spcPts val="190"/>
              </a:spcBef>
              <a:buClr>
                <a:srgbClr val="000000"/>
              </a:buClr>
              <a:buFontTx/>
              <a:buAutoNum type="arabicPeriod"/>
              <a:tabLst>
                <a:tab pos="927100" algn="l"/>
                <a:tab pos="927735" algn="l"/>
              </a:tabLst>
            </a:pPr>
            <a:r>
              <a:rPr sz="2400" b="1" spc="-5" dirty="0">
                <a:solidFill>
                  <a:srgbClr val="C00000"/>
                </a:solidFill>
                <a:latin typeface="Ebrima"/>
                <a:cs typeface="Ebrima"/>
              </a:rPr>
              <a:t>servizi,</a:t>
            </a:r>
            <a:r>
              <a:rPr sz="2400" b="1" spc="20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Ebrima"/>
                <a:cs typeface="Ebrima"/>
              </a:rPr>
              <a:t>beni,</a:t>
            </a:r>
            <a:r>
              <a:rPr sz="2400" b="1" dirty="0">
                <a:solidFill>
                  <a:srgbClr val="C00000"/>
                </a:solidFill>
                <a:latin typeface="Ebrima"/>
                <a:cs typeface="Ebrima"/>
              </a:rPr>
              <a:t> spazi</a:t>
            </a:r>
            <a:r>
              <a:rPr sz="2400" b="1" spc="-10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Ebrima"/>
                <a:cs typeface="Ebrima"/>
              </a:rPr>
              <a:t>collettivi</a:t>
            </a:r>
            <a:r>
              <a:rPr sz="2400" b="1" spc="60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Ebrima"/>
                <a:cs typeface="Ebrima"/>
              </a:rPr>
              <a:t>e</a:t>
            </a:r>
            <a:r>
              <a:rPr sz="2400" b="1" spc="-20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Ebrima"/>
                <a:cs typeface="Ebrima"/>
              </a:rPr>
              <a:t>inclusivi</a:t>
            </a:r>
            <a:endParaRPr sz="2400" dirty="0">
              <a:solidFill>
                <a:prstClr val="black"/>
              </a:solidFill>
              <a:latin typeface="Ebrima"/>
              <a:cs typeface="Ebrima"/>
            </a:endParaRPr>
          </a:p>
          <a:p>
            <a:pPr marL="927100" indent="-915035">
              <a:spcBef>
                <a:spcPts val="195"/>
              </a:spcBef>
              <a:buFontTx/>
              <a:buAutoNum type="arabicPeriod"/>
              <a:tabLst>
                <a:tab pos="927100" algn="l"/>
                <a:tab pos="927735" algn="l"/>
              </a:tabLst>
            </a:pPr>
            <a:r>
              <a:rPr sz="2400" b="1" spc="-10" dirty="0">
                <a:solidFill>
                  <a:prstClr val="black"/>
                </a:solidFill>
                <a:latin typeface="Ebrima"/>
                <a:cs typeface="Ebrima"/>
              </a:rPr>
              <a:t>comunità</a:t>
            </a:r>
            <a:r>
              <a:rPr sz="2400" b="1" spc="10" dirty="0">
                <a:solidFill>
                  <a:prstClr val="black"/>
                </a:solidFill>
                <a:latin typeface="Ebrima"/>
                <a:cs typeface="Ebrima"/>
              </a:rPr>
              <a:t> </a:t>
            </a:r>
            <a:r>
              <a:rPr sz="2400" b="1" spc="-5" dirty="0">
                <a:solidFill>
                  <a:prstClr val="black"/>
                </a:solidFill>
                <a:latin typeface="Ebrima"/>
                <a:cs typeface="Ebrima"/>
              </a:rPr>
              <a:t>energetiche,</a:t>
            </a:r>
            <a:r>
              <a:rPr sz="2400" b="1" spc="75" dirty="0">
                <a:solidFill>
                  <a:prstClr val="black"/>
                </a:solidFill>
                <a:latin typeface="Ebrima"/>
                <a:cs typeface="Ebrima"/>
              </a:rPr>
              <a:t> </a:t>
            </a:r>
            <a:r>
              <a:rPr sz="2400" b="1" spc="-10" dirty="0">
                <a:solidFill>
                  <a:prstClr val="black"/>
                </a:solidFill>
                <a:latin typeface="Ebrima"/>
                <a:cs typeface="Ebrima"/>
              </a:rPr>
              <a:t>bioeconomiche</a:t>
            </a:r>
            <a:r>
              <a:rPr sz="2400" b="1" spc="35" dirty="0">
                <a:solidFill>
                  <a:prstClr val="black"/>
                </a:solidFill>
                <a:latin typeface="Ebrima"/>
                <a:cs typeface="Ebrima"/>
              </a:rPr>
              <a:t> </a:t>
            </a:r>
            <a:r>
              <a:rPr sz="2400" b="1" dirty="0">
                <a:solidFill>
                  <a:prstClr val="black"/>
                </a:solidFill>
                <a:latin typeface="Ebrima"/>
                <a:cs typeface="Ebrima"/>
              </a:rPr>
              <a:t>e</a:t>
            </a:r>
            <a:r>
              <a:rPr sz="2400" b="1" spc="5" dirty="0">
                <a:solidFill>
                  <a:prstClr val="black"/>
                </a:solidFill>
                <a:latin typeface="Ebrima"/>
                <a:cs typeface="Ebrima"/>
              </a:rPr>
              <a:t> </a:t>
            </a:r>
            <a:r>
              <a:rPr sz="2400" b="1" dirty="0">
                <a:solidFill>
                  <a:prstClr val="black"/>
                </a:solidFill>
                <a:latin typeface="Ebrima"/>
                <a:cs typeface="Ebrima"/>
              </a:rPr>
              <a:t>ad</a:t>
            </a:r>
            <a:r>
              <a:rPr sz="2400" b="1" spc="-5" dirty="0">
                <a:solidFill>
                  <a:prstClr val="black"/>
                </a:solidFill>
                <a:latin typeface="Ebrima"/>
                <a:cs typeface="Ebrima"/>
              </a:rPr>
              <a:t> economia</a:t>
            </a:r>
            <a:r>
              <a:rPr sz="2400" b="1" spc="15" dirty="0">
                <a:solidFill>
                  <a:prstClr val="black"/>
                </a:solidFill>
                <a:latin typeface="Ebrima"/>
                <a:cs typeface="Ebrima"/>
              </a:rPr>
              <a:t> </a:t>
            </a:r>
            <a:r>
              <a:rPr sz="2400" b="1" dirty="0">
                <a:solidFill>
                  <a:prstClr val="black"/>
                </a:solidFill>
                <a:latin typeface="Ebrima"/>
                <a:cs typeface="Ebrima"/>
              </a:rPr>
              <a:t>circolare</a:t>
            </a:r>
            <a:endParaRPr sz="2400" dirty="0">
              <a:solidFill>
                <a:prstClr val="black"/>
              </a:solidFill>
              <a:latin typeface="Ebrima"/>
              <a:cs typeface="Ebrima"/>
            </a:endParaRPr>
          </a:p>
          <a:p>
            <a:pPr marL="927100" indent="-915035">
              <a:spcBef>
                <a:spcPts val="215"/>
              </a:spcBef>
              <a:buFontTx/>
              <a:buAutoNum type="arabicPeriod"/>
              <a:tabLst>
                <a:tab pos="927100" algn="l"/>
                <a:tab pos="927735" algn="l"/>
              </a:tabLst>
            </a:pPr>
            <a:r>
              <a:rPr sz="2400" b="1" spc="-5" dirty="0">
                <a:solidFill>
                  <a:prstClr val="black"/>
                </a:solidFill>
                <a:latin typeface="Ebrima"/>
                <a:cs typeface="Ebrima"/>
              </a:rPr>
              <a:t>sistemi</a:t>
            </a:r>
            <a:r>
              <a:rPr sz="2400" b="1" spc="15" dirty="0">
                <a:solidFill>
                  <a:prstClr val="black"/>
                </a:solidFill>
                <a:latin typeface="Ebrima"/>
                <a:cs typeface="Ebrima"/>
              </a:rPr>
              <a:t> </a:t>
            </a:r>
            <a:r>
              <a:rPr sz="2400" b="1" spc="-5" dirty="0">
                <a:solidFill>
                  <a:prstClr val="black"/>
                </a:solidFill>
                <a:latin typeface="Ebrima"/>
                <a:cs typeface="Ebrima"/>
              </a:rPr>
              <a:t>di</a:t>
            </a:r>
            <a:r>
              <a:rPr sz="2400" b="1" spc="35" dirty="0">
                <a:solidFill>
                  <a:prstClr val="black"/>
                </a:solidFill>
                <a:latin typeface="Ebrima"/>
                <a:cs typeface="Ebrima"/>
              </a:rPr>
              <a:t> </a:t>
            </a:r>
            <a:r>
              <a:rPr sz="2400" b="1" spc="-10" dirty="0">
                <a:solidFill>
                  <a:prstClr val="black"/>
                </a:solidFill>
                <a:latin typeface="Ebrima"/>
                <a:cs typeface="Ebrima"/>
              </a:rPr>
              <a:t>offerta</a:t>
            </a:r>
            <a:r>
              <a:rPr sz="2400" b="1" spc="25" dirty="0">
                <a:solidFill>
                  <a:prstClr val="black"/>
                </a:solidFill>
                <a:latin typeface="Ebrima"/>
                <a:cs typeface="Ebrima"/>
              </a:rPr>
              <a:t> </a:t>
            </a:r>
            <a:r>
              <a:rPr sz="2400" b="1" spc="-10" dirty="0">
                <a:solidFill>
                  <a:prstClr val="black"/>
                </a:solidFill>
                <a:latin typeface="Ebrima"/>
                <a:cs typeface="Ebrima"/>
              </a:rPr>
              <a:t>socioculturali</a:t>
            </a:r>
            <a:r>
              <a:rPr sz="2400" b="1" spc="35" dirty="0">
                <a:solidFill>
                  <a:prstClr val="black"/>
                </a:solidFill>
                <a:latin typeface="Ebrima"/>
                <a:cs typeface="Ebrima"/>
              </a:rPr>
              <a:t> </a:t>
            </a:r>
            <a:r>
              <a:rPr sz="2400" b="1" dirty="0">
                <a:solidFill>
                  <a:prstClr val="black"/>
                </a:solidFill>
                <a:latin typeface="Ebrima"/>
                <a:cs typeface="Ebrima"/>
              </a:rPr>
              <a:t>e</a:t>
            </a:r>
            <a:r>
              <a:rPr sz="2400" b="1" spc="15" dirty="0">
                <a:solidFill>
                  <a:prstClr val="black"/>
                </a:solidFill>
                <a:latin typeface="Ebrima"/>
                <a:cs typeface="Ebrima"/>
              </a:rPr>
              <a:t> </a:t>
            </a:r>
            <a:r>
              <a:rPr sz="2400" b="1" spc="-5" dirty="0">
                <a:solidFill>
                  <a:prstClr val="black"/>
                </a:solidFill>
                <a:latin typeface="Ebrima"/>
                <a:cs typeface="Ebrima"/>
              </a:rPr>
              <a:t>turistico-ricreativi</a:t>
            </a:r>
            <a:r>
              <a:rPr sz="2400" b="1" spc="60" dirty="0">
                <a:solidFill>
                  <a:prstClr val="black"/>
                </a:solidFill>
                <a:latin typeface="Ebrima"/>
                <a:cs typeface="Ebrima"/>
              </a:rPr>
              <a:t> </a:t>
            </a:r>
            <a:r>
              <a:rPr sz="2400" b="1" spc="-10" dirty="0">
                <a:solidFill>
                  <a:prstClr val="black"/>
                </a:solidFill>
                <a:latin typeface="Ebrima"/>
                <a:cs typeface="Ebrima"/>
              </a:rPr>
              <a:t>locali</a:t>
            </a:r>
            <a:endParaRPr sz="2400" dirty="0">
              <a:solidFill>
                <a:prstClr val="black"/>
              </a:solidFill>
              <a:latin typeface="Ebrima"/>
              <a:cs typeface="Ebrima"/>
            </a:endParaRPr>
          </a:p>
          <a:p>
            <a:pPr marL="927100" indent="-915035">
              <a:spcBef>
                <a:spcPts val="195"/>
              </a:spcBef>
              <a:buFontTx/>
              <a:buAutoNum type="arabicPeriod"/>
              <a:tabLst>
                <a:tab pos="927100" algn="l"/>
                <a:tab pos="927735" algn="l"/>
              </a:tabLst>
            </a:pPr>
            <a:r>
              <a:rPr sz="2400" b="1" spc="-5" dirty="0">
                <a:solidFill>
                  <a:prstClr val="black"/>
                </a:solidFill>
                <a:latin typeface="Ebrima"/>
                <a:cs typeface="Ebrima"/>
              </a:rPr>
              <a:t>sistemi </a:t>
            </a:r>
            <a:r>
              <a:rPr sz="2400" b="1" spc="-10" dirty="0">
                <a:solidFill>
                  <a:prstClr val="black"/>
                </a:solidFill>
                <a:latin typeface="Ebrima"/>
                <a:cs typeface="Ebrima"/>
              </a:rPr>
              <a:t>produttivi</a:t>
            </a:r>
            <a:r>
              <a:rPr sz="2400" b="1" spc="25" dirty="0">
                <a:solidFill>
                  <a:prstClr val="black"/>
                </a:solidFill>
                <a:latin typeface="Ebrima"/>
                <a:cs typeface="Ebrima"/>
              </a:rPr>
              <a:t> </a:t>
            </a:r>
            <a:r>
              <a:rPr sz="2400" b="1" spc="-5" dirty="0">
                <a:solidFill>
                  <a:prstClr val="black"/>
                </a:solidFill>
                <a:latin typeface="Ebrima"/>
                <a:cs typeface="Ebrima"/>
              </a:rPr>
              <a:t>locali</a:t>
            </a:r>
            <a:r>
              <a:rPr sz="2400" b="1" spc="15" dirty="0">
                <a:solidFill>
                  <a:prstClr val="black"/>
                </a:solidFill>
                <a:latin typeface="Ebrima"/>
                <a:cs typeface="Ebrima"/>
              </a:rPr>
              <a:t> </a:t>
            </a:r>
            <a:r>
              <a:rPr sz="2400" b="1" spc="-10" dirty="0">
                <a:solidFill>
                  <a:prstClr val="black"/>
                </a:solidFill>
                <a:latin typeface="Ebrima"/>
                <a:cs typeface="Ebrima"/>
              </a:rPr>
              <a:t>artigianali</a:t>
            </a:r>
            <a:r>
              <a:rPr sz="2400" b="1" spc="50" dirty="0">
                <a:solidFill>
                  <a:prstClr val="black"/>
                </a:solidFill>
                <a:latin typeface="Ebrima"/>
                <a:cs typeface="Ebrima"/>
              </a:rPr>
              <a:t> </a:t>
            </a:r>
            <a:r>
              <a:rPr sz="2400" b="1" dirty="0">
                <a:solidFill>
                  <a:prstClr val="black"/>
                </a:solidFill>
                <a:latin typeface="Ebrima"/>
                <a:cs typeface="Ebrima"/>
              </a:rPr>
              <a:t>e</a:t>
            </a:r>
            <a:r>
              <a:rPr sz="2400" b="1" spc="-15" dirty="0">
                <a:solidFill>
                  <a:prstClr val="black"/>
                </a:solidFill>
                <a:latin typeface="Ebrima"/>
                <a:cs typeface="Ebrima"/>
              </a:rPr>
              <a:t> </a:t>
            </a:r>
            <a:r>
              <a:rPr sz="2400" b="1" spc="-5" dirty="0">
                <a:solidFill>
                  <a:prstClr val="black"/>
                </a:solidFill>
                <a:latin typeface="Ebrima"/>
                <a:cs typeface="Ebrima"/>
              </a:rPr>
              <a:t>manifatturieri</a:t>
            </a:r>
            <a:endParaRPr sz="2400" dirty="0">
              <a:solidFill>
                <a:prstClr val="black"/>
              </a:solidFill>
              <a:latin typeface="Ebrima"/>
              <a:cs typeface="Ebrima"/>
            </a:endParaRPr>
          </a:p>
        </p:txBody>
      </p:sp>
      <p:pic>
        <p:nvPicPr>
          <p:cNvPr id="15" name="Immagine 14" descr="Immagine che contiene illustrazione, clipart, design&#10;&#10;Descrizione generata automaticamente con attendibilità media">
            <a:extLst>
              <a:ext uri="{FF2B5EF4-FFF2-40B4-BE49-F238E27FC236}">
                <a16:creationId xmlns:a16="http://schemas.microsoft.com/office/drawing/2014/main" id="{5D77D1C9-51FA-EE21-C963-43ABA7BC8D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367" y="6301279"/>
            <a:ext cx="475080" cy="43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092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 descr="Slide_power point def_Tavola disegno 1 copi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" y="0"/>
            <a:ext cx="12186584" cy="6858000"/>
          </a:xfrm>
          <a:prstGeom prst="rect">
            <a:avLst/>
          </a:prstGeom>
        </p:spPr>
      </p:pic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58824262-B4E9-90D3-F2D2-B0839CC0E4D1}"/>
              </a:ext>
            </a:extLst>
          </p:cNvPr>
          <p:cNvSpPr txBox="1"/>
          <p:nvPr/>
        </p:nvSpPr>
        <p:spPr>
          <a:xfrm>
            <a:off x="537211" y="1562881"/>
            <a:ext cx="10557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cap="small" dirty="0">
                <a:solidFill>
                  <a:srgbClr val="00682F"/>
                </a:solidFill>
              </a:rPr>
              <a:t>La Strategia di Sviluppo Locale (SSL)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7B2C130E-2C05-EB01-28E8-1FF46659077C}"/>
              </a:ext>
            </a:extLst>
          </p:cNvPr>
          <p:cNvSpPr txBox="1"/>
          <p:nvPr/>
        </p:nvSpPr>
        <p:spPr>
          <a:xfrm>
            <a:off x="607550" y="2366995"/>
            <a:ext cx="10680700" cy="222676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7100"/>
              </a:lnSpc>
              <a:spcBef>
                <a:spcPts val="90"/>
              </a:spcBef>
            </a:pPr>
            <a:r>
              <a:rPr sz="2300" dirty="0">
                <a:solidFill>
                  <a:prstClr val="black"/>
                </a:solidFill>
                <a:latin typeface="Ebrima"/>
                <a:cs typeface="Ebrima"/>
              </a:rPr>
              <a:t>è un </a:t>
            </a:r>
            <a:r>
              <a:rPr sz="2300" spc="-10" dirty="0">
                <a:solidFill>
                  <a:prstClr val="black"/>
                </a:solidFill>
                <a:latin typeface="Ebrima"/>
                <a:cs typeface="Ebrima"/>
              </a:rPr>
              <a:t>insieme</a:t>
            </a:r>
            <a:r>
              <a:rPr sz="2300" spc="5" dirty="0">
                <a:solidFill>
                  <a:prstClr val="black"/>
                </a:solidFill>
                <a:latin typeface="Ebrima"/>
                <a:cs typeface="Ebrima"/>
              </a:rPr>
              <a:t> </a:t>
            </a:r>
            <a:r>
              <a:rPr sz="2300" dirty="0">
                <a:solidFill>
                  <a:prstClr val="black"/>
                </a:solidFill>
                <a:latin typeface="Ebrima"/>
                <a:cs typeface="Ebrima"/>
              </a:rPr>
              <a:t>coerente di</a:t>
            </a:r>
            <a:r>
              <a:rPr sz="2300" spc="35" dirty="0">
                <a:solidFill>
                  <a:prstClr val="black"/>
                </a:solidFill>
                <a:latin typeface="Ebrima"/>
                <a:cs typeface="Ebrima"/>
              </a:rPr>
              <a:t> </a:t>
            </a:r>
            <a:r>
              <a:rPr sz="2300" b="1" spc="-10" dirty="0">
                <a:solidFill>
                  <a:srgbClr val="C00000"/>
                </a:solidFill>
                <a:latin typeface="Ebrima"/>
                <a:cs typeface="Ebrima"/>
              </a:rPr>
              <a:t>azioni</a:t>
            </a:r>
            <a:r>
              <a:rPr sz="2300" b="1" spc="25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300" b="1" spc="-5" dirty="0">
                <a:solidFill>
                  <a:srgbClr val="C00000"/>
                </a:solidFill>
                <a:latin typeface="Ebrima"/>
                <a:cs typeface="Ebrima"/>
              </a:rPr>
              <a:t>relative</a:t>
            </a:r>
            <a:r>
              <a:rPr sz="2300" b="1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300" b="1" spc="-5" dirty="0">
                <a:solidFill>
                  <a:srgbClr val="C00000"/>
                </a:solidFill>
                <a:latin typeface="Ebrima"/>
                <a:cs typeface="Ebrima"/>
              </a:rPr>
              <a:t>agli</a:t>
            </a:r>
            <a:r>
              <a:rPr sz="2300" b="1" spc="25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300" b="1" spc="-5" dirty="0">
                <a:solidFill>
                  <a:srgbClr val="C00000"/>
                </a:solidFill>
                <a:latin typeface="Ebrima"/>
                <a:cs typeface="Ebrima"/>
              </a:rPr>
              <a:t>ambiti</a:t>
            </a:r>
            <a:r>
              <a:rPr sz="2300" b="1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300" b="1" spc="-5" dirty="0">
                <a:solidFill>
                  <a:srgbClr val="C00000"/>
                </a:solidFill>
                <a:latin typeface="Ebrima"/>
                <a:cs typeface="Ebrima"/>
              </a:rPr>
              <a:t>tematici</a:t>
            </a:r>
            <a:r>
              <a:rPr sz="2300" b="1" spc="20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300" b="1" spc="-10" dirty="0">
                <a:solidFill>
                  <a:srgbClr val="C00000"/>
                </a:solidFill>
                <a:latin typeface="Ebrima"/>
                <a:cs typeface="Ebrima"/>
              </a:rPr>
              <a:t>individuati </a:t>
            </a:r>
            <a:r>
              <a:rPr sz="2300" b="1" spc="-5" dirty="0">
                <a:solidFill>
                  <a:srgbClr val="C00000"/>
                </a:solidFill>
                <a:latin typeface="Ebrima"/>
                <a:cs typeface="Ebrima"/>
              </a:rPr>
              <a:t> rispondenti</a:t>
            </a:r>
            <a:r>
              <a:rPr sz="2300" b="1" spc="15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300" b="1" dirty="0">
                <a:solidFill>
                  <a:srgbClr val="C00000"/>
                </a:solidFill>
                <a:latin typeface="Ebrima"/>
                <a:cs typeface="Ebrima"/>
              </a:rPr>
              <a:t>a</a:t>
            </a:r>
            <a:r>
              <a:rPr sz="2300" b="1" spc="-15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300" b="1" spc="-5" dirty="0">
                <a:solidFill>
                  <a:srgbClr val="C00000"/>
                </a:solidFill>
                <a:latin typeface="Ebrima"/>
                <a:cs typeface="Ebrima"/>
              </a:rPr>
              <a:t>obiettivi</a:t>
            </a:r>
            <a:r>
              <a:rPr sz="2300" b="1" spc="35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300" b="1" dirty="0">
                <a:solidFill>
                  <a:srgbClr val="C00000"/>
                </a:solidFill>
                <a:latin typeface="Ebrima"/>
                <a:cs typeface="Ebrima"/>
              </a:rPr>
              <a:t>e</a:t>
            </a:r>
            <a:r>
              <a:rPr sz="2300" b="1" spc="5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300" b="1" spc="-5" dirty="0">
                <a:solidFill>
                  <a:srgbClr val="C00000"/>
                </a:solidFill>
                <a:latin typeface="Ebrima"/>
                <a:cs typeface="Ebrima"/>
              </a:rPr>
              <a:t>bisogni</a:t>
            </a:r>
            <a:r>
              <a:rPr sz="2300" b="1" spc="15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300" b="1" spc="-5" dirty="0">
                <a:solidFill>
                  <a:srgbClr val="C00000"/>
                </a:solidFill>
                <a:latin typeface="Ebrima"/>
                <a:cs typeface="Ebrima"/>
              </a:rPr>
              <a:t>locali</a:t>
            </a:r>
            <a:r>
              <a:rPr sz="2300" b="1" spc="25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300" dirty="0">
                <a:solidFill>
                  <a:prstClr val="black"/>
                </a:solidFill>
                <a:latin typeface="Ebrima"/>
                <a:cs typeface="Ebrima"/>
              </a:rPr>
              <a:t>che</a:t>
            </a:r>
            <a:r>
              <a:rPr sz="2300" spc="10" dirty="0">
                <a:solidFill>
                  <a:prstClr val="black"/>
                </a:solidFill>
                <a:latin typeface="Ebrima"/>
                <a:cs typeface="Ebrima"/>
              </a:rPr>
              <a:t> </a:t>
            </a:r>
            <a:r>
              <a:rPr sz="2300" spc="-10" dirty="0">
                <a:solidFill>
                  <a:prstClr val="black"/>
                </a:solidFill>
                <a:latin typeface="Ebrima"/>
                <a:cs typeface="Ebrima"/>
              </a:rPr>
              <a:t>si</a:t>
            </a:r>
            <a:r>
              <a:rPr sz="2300" dirty="0">
                <a:solidFill>
                  <a:prstClr val="black"/>
                </a:solidFill>
                <a:latin typeface="Ebrima"/>
                <a:cs typeface="Ebrima"/>
              </a:rPr>
              <a:t> attua</a:t>
            </a:r>
            <a:r>
              <a:rPr sz="2300" spc="-15" dirty="0">
                <a:solidFill>
                  <a:prstClr val="black"/>
                </a:solidFill>
                <a:latin typeface="Ebrima"/>
                <a:cs typeface="Ebrima"/>
              </a:rPr>
              <a:t> </a:t>
            </a:r>
            <a:r>
              <a:rPr sz="2300" dirty="0">
                <a:solidFill>
                  <a:prstClr val="black"/>
                </a:solidFill>
                <a:latin typeface="Ebrima"/>
                <a:cs typeface="Ebrima"/>
              </a:rPr>
              <a:t>tramite un</a:t>
            </a:r>
            <a:r>
              <a:rPr sz="2300" spc="-10" dirty="0">
                <a:solidFill>
                  <a:prstClr val="black"/>
                </a:solidFill>
                <a:latin typeface="Ebrima"/>
                <a:cs typeface="Ebrima"/>
              </a:rPr>
              <a:t> </a:t>
            </a:r>
            <a:r>
              <a:rPr lang="it-IT" sz="2300" dirty="0">
                <a:solidFill>
                  <a:prstClr val="black"/>
                </a:solidFill>
                <a:latin typeface="Ebrima"/>
                <a:cs typeface="Ebrima"/>
              </a:rPr>
              <a:t>Piano di Azione (</a:t>
            </a:r>
            <a:r>
              <a:rPr lang="it-IT" sz="2300" dirty="0" err="1">
                <a:solidFill>
                  <a:prstClr val="black"/>
                </a:solidFill>
                <a:latin typeface="Ebrima"/>
                <a:cs typeface="Ebrima"/>
              </a:rPr>
              <a:t>PdA</a:t>
            </a:r>
            <a:r>
              <a:rPr lang="it-IT" sz="2300" dirty="0">
                <a:solidFill>
                  <a:prstClr val="black"/>
                </a:solidFill>
                <a:latin typeface="Ebrima"/>
                <a:cs typeface="Ebrima"/>
              </a:rPr>
              <a:t>) </a:t>
            </a:r>
            <a:r>
              <a:rPr sz="2300" spc="-5" dirty="0" err="1">
                <a:solidFill>
                  <a:prstClr val="black"/>
                </a:solidFill>
                <a:latin typeface="Ebrima"/>
                <a:cs typeface="Ebrima"/>
              </a:rPr>
              <a:t>realizzato</a:t>
            </a:r>
            <a:r>
              <a:rPr sz="2300" spc="35" dirty="0">
                <a:solidFill>
                  <a:prstClr val="black"/>
                </a:solidFill>
                <a:latin typeface="Ebrima"/>
                <a:cs typeface="Ebrima"/>
              </a:rPr>
              <a:t> </a:t>
            </a:r>
            <a:r>
              <a:rPr sz="2300" dirty="0">
                <a:solidFill>
                  <a:prstClr val="black"/>
                </a:solidFill>
                <a:latin typeface="Ebrima"/>
                <a:cs typeface="Ebrima"/>
              </a:rPr>
              <a:t>da</a:t>
            </a:r>
            <a:r>
              <a:rPr sz="2300" spc="-10" dirty="0">
                <a:solidFill>
                  <a:prstClr val="black"/>
                </a:solidFill>
                <a:latin typeface="Ebrima"/>
                <a:cs typeface="Ebrima"/>
              </a:rPr>
              <a:t> </a:t>
            </a:r>
            <a:r>
              <a:rPr sz="2300" dirty="0">
                <a:solidFill>
                  <a:prstClr val="black"/>
                </a:solidFill>
                <a:latin typeface="Ebrima"/>
                <a:cs typeface="Ebrima"/>
              </a:rPr>
              <a:t>un</a:t>
            </a:r>
            <a:r>
              <a:rPr sz="2300" spc="15" dirty="0">
                <a:solidFill>
                  <a:prstClr val="black"/>
                </a:solidFill>
                <a:latin typeface="Ebrima"/>
                <a:cs typeface="Ebrima"/>
              </a:rPr>
              <a:t> </a:t>
            </a:r>
            <a:r>
              <a:rPr sz="2300" dirty="0">
                <a:solidFill>
                  <a:prstClr val="black"/>
                </a:solidFill>
                <a:latin typeface="Ebrima"/>
                <a:cs typeface="Ebrima"/>
              </a:rPr>
              <a:t>Gruppo</a:t>
            </a:r>
            <a:r>
              <a:rPr sz="2300" spc="-25" dirty="0">
                <a:solidFill>
                  <a:prstClr val="black"/>
                </a:solidFill>
                <a:latin typeface="Ebrima"/>
                <a:cs typeface="Ebrima"/>
              </a:rPr>
              <a:t> </a:t>
            </a:r>
            <a:r>
              <a:rPr sz="2300" dirty="0">
                <a:solidFill>
                  <a:prstClr val="black"/>
                </a:solidFill>
                <a:latin typeface="Ebrima"/>
                <a:cs typeface="Ebrima"/>
              </a:rPr>
              <a:t>di</a:t>
            </a:r>
            <a:r>
              <a:rPr sz="2300" spc="5" dirty="0">
                <a:solidFill>
                  <a:prstClr val="black"/>
                </a:solidFill>
                <a:latin typeface="Ebrima"/>
                <a:cs typeface="Ebrima"/>
              </a:rPr>
              <a:t> </a:t>
            </a:r>
            <a:r>
              <a:rPr sz="2300" dirty="0">
                <a:solidFill>
                  <a:prstClr val="black"/>
                </a:solidFill>
                <a:latin typeface="Ebrima"/>
                <a:cs typeface="Ebrima"/>
              </a:rPr>
              <a:t>Azione Locale</a:t>
            </a:r>
            <a:r>
              <a:rPr sz="2300" spc="-5" dirty="0">
                <a:solidFill>
                  <a:prstClr val="black"/>
                </a:solidFill>
                <a:latin typeface="Ebrima"/>
                <a:cs typeface="Ebrima"/>
              </a:rPr>
              <a:t> </a:t>
            </a:r>
            <a:r>
              <a:rPr sz="2300" dirty="0">
                <a:solidFill>
                  <a:prstClr val="black"/>
                </a:solidFill>
                <a:latin typeface="Ebrima"/>
                <a:cs typeface="Ebrima"/>
              </a:rPr>
              <a:t>(GAL)</a:t>
            </a:r>
          </a:p>
          <a:p>
            <a:pPr algn="just">
              <a:spcBef>
                <a:spcPts val="15"/>
              </a:spcBef>
            </a:pPr>
            <a:endParaRPr sz="2300" dirty="0">
              <a:solidFill>
                <a:prstClr val="black"/>
              </a:solidFill>
              <a:latin typeface="Ebrima"/>
              <a:cs typeface="Ebrima"/>
            </a:endParaRPr>
          </a:p>
          <a:p>
            <a:pPr marL="12700" marR="322580" algn="just">
              <a:lnSpc>
                <a:spcPct val="105500"/>
              </a:lnSpc>
            </a:pPr>
            <a:r>
              <a:rPr sz="2300" spc="-5" dirty="0">
                <a:solidFill>
                  <a:srgbClr val="2D2E33"/>
                </a:solidFill>
                <a:latin typeface="Ebrima"/>
                <a:cs typeface="Ebrima"/>
              </a:rPr>
              <a:t>Nella</a:t>
            </a:r>
            <a:r>
              <a:rPr sz="2300" spc="3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300" dirty="0">
                <a:solidFill>
                  <a:srgbClr val="2D2E33"/>
                </a:solidFill>
                <a:latin typeface="Ebrima"/>
                <a:cs typeface="Ebrima"/>
              </a:rPr>
              <a:t>programmazione </a:t>
            </a:r>
            <a:r>
              <a:rPr sz="2300" spc="-5" dirty="0">
                <a:solidFill>
                  <a:srgbClr val="2D2E33"/>
                </a:solidFill>
                <a:latin typeface="Ebrima"/>
                <a:cs typeface="Ebrima"/>
              </a:rPr>
              <a:t>2023-2027</a:t>
            </a:r>
            <a:r>
              <a:rPr sz="2300" spc="3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300" dirty="0">
                <a:solidFill>
                  <a:srgbClr val="2D2E33"/>
                </a:solidFill>
                <a:latin typeface="Ebrima"/>
                <a:cs typeface="Ebrima"/>
              </a:rPr>
              <a:t>al</a:t>
            </a:r>
            <a:r>
              <a:rPr sz="2300" spc="1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300" b="1" spc="-5" dirty="0">
                <a:solidFill>
                  <a:srgbClr val="C00000"/>
                </a:solidFill>
                <a:latin typeface="Ebrima"/>
                <a:cs typeface="Ebrima"/>
              </a:rPr>
              <a:t>LEADER</a:t>
            </a:r>
            <a:r>
              <a:rPr lang="it-IT" sz="2300" b="1" spc="25" dirty="0">
                <a:solidFill>
                  <a:srgbClr val="C00000"/>
                </a:solidFill>
                <a:latin typeface="Ebrima"/>
                <a:cs typeface="Ebrima"/>
              </a:rPr>
              <a:t>, </a:t>
            </a:r>
            <a:r>
              <a:rPr sz="2300" dirty="0" err="1">
                <a:solidFill>
                  <a:srgbClr val="2D2E33"/>
                </a:solidFill>
                <a:latin typeface="Ebrima"/>
                <a:cs typeface="Ebrima"/>
              </a:rPr>
              <a:t>alla</a:t>
            </a:r>
            <a:r>
              <a:rPr sz="2300" spc="1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300" spc="-5" dirty="0">
                <a:solidFill>
                  <a:srgbClr val="2D2E33"/>
                </a:solidFill>
                <a:latin typeface="Ebrima"/>
                <a:cs typeface="Ebrima"/>
              </a:rPr>
              <a:t>SSL</a:t>
            </a:r>
            <a:r>
              <a:rPr sz="2300" spc="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300" spc="-5" dirty="0">
                <a:solidFill>
                  <a:srgbClr val="2D2E33"/>
                </a:solidFill>
                <a:latin typeface="Ebrima"/>
                <a:cs typeface="Ebrima"/>
              </a:rPr>
              <a:t>ed</a:t>
            </a:r>
            <a:r>
              <a:rPr sz="2300" spc="2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300">
                <a:solidFill>
                  <a:srgbClr val="2D2E33"/>
                </a:solidFill>
                <a:latin typeface="Ebrima"/>
                <a:cs typeface="Ebrima"/>
              </a:rPr>
              <a:t>ai</a:t>
            </a:r>
            <a:r>
              <a:rPr sz="2300" spc="15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300">
                <a:solidFill>
                  <a:srgbClr val="2D2E33"/>
                </a:solidFill>
                <a:latin typeface="Ebrima"/>
                <a:cs typeface="Ebrima"/>
              </a:rPr>
              <a:t>GAL</a:t>
            </a:r>
            <a:endParaRPr lang="it-IT" sz="2300" spc="25" dirty="0">
              <a:solidFill>
                <a:srgbClr val="2D2E33"/>
              </a:solidFill>
              <a:latin typeface="Ebrima"/>
              <a:cs typeface="Ebrima"/>
            </a:endParaRPr>
          </a:p>
          <a:p>
            <a:pPr marL="12700" marR="322580" algn="just">
              <a:lnSpc>
                <a:spcPct val="105500"/>
              </a:lnSpc>
            </a:pPr>
            <a:r>
              <a:rPr sz="2300" b="1">
                <a:solidFill>
                  <a:srgbClr val="C00000"/>
                </a:solidFill>
                <a:latin typeface="Ebrima"/>
                <a:cs typeface="Ebrima"/>
              </a:rPr>
              <a:t>è</a:t>
            </a:r>
            <a:r>
              <a:rPr sz="2300" b="1" spc="-15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300" b="1" spc="-10" dirty="0">
                <a:solidFill>
                  <a:srgbClr val="C00000"/>
                </a:solidFill>
                <a:latin typeface="Ebrima"/>
                <a:cs typeface="Ebrima"/>
              </a:rPr>
              <a:t>attribuito</a:t>
            </a:r>
            <a:r>
              <a:rPr sz="2300" b="1" spc="40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300" b="1" spc="-10" dirty="0">
                <a:solidFill>
                  <a:srgbClr val="C00000"/>
                </a:solidFill>
                <a:latin typeface="Ebrima"/>
                <a:cs typeface="Ebrima"/>
              </a:rPr>
              <a:t>un</a:t>
            </a:r>
            <a:r>
              <a:rPr sz="2300" b="1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300" b="1" spc="-10" dirty="0">
                <a:solidFill>
                  <a:srgbClr val="C00000"/>
                </a:solidFill>
                <a:latin typeface="Ebrima"/>
                <a:cs typeface="Ebrima"/>
              </a:rPr>
              <a:t>ruolo</a:t>
            </a:r>
            <a:r>
              <a:rPr sz="2300" b="1" spc="30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300" b="1" spc="-5" dirty="0">
                <a:solidFill>
                  <a:srgbClr val="C00000"/>
                </a:solidFill>
                <a:latin typeface="Ebrima"/>
                <a:cs typeface="Ebrima"/>
              </a:rPr>
              <a:t>strategico</a:t>
            </a:r>
            <a:r>
              <a:rPr sz="2300" b="1" spc="-15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300" b="1" spc="-5" dirty="0">
                <a:solidFill>
                  <a:srgbClr val="C00000"/>
                </a:solidFill>
                <a:latin typeface="Ebrima"/>
                <a:cs typeface="Ebrima"/>
              </a:rPr>
              <a:t>nel </a:t>
            </a:r>
            <a:r>
              <a:rPr sz="2300" b="1" spc="-645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300" b="1" spc="-5" dirty="0">
                <a:solidFill>
                  <a:srgbClr val="C00000"/>
                </a:solidFill>
                <a:latin typeface="Ebrima"/>
                <a:cs typeface="Ebrima"/>
              </a:rPr>
              <a:t>favorire</a:t>
            </a:r>
            <a:r>
              <a:rPr sz="2300" b="1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300" b="1" spc="-5" dirty="0">
                <a:solidFill>
                  <a:srgbClr val="C00000"/>
                </a:solidFill>
                <a:latin typeface="Ebrima"/>
                <a:cs typeface="Ebrima"/>
              </a:rPr>
              <a:t>la</a:t>
            </a:r>
            <a:r>
              <a:rPr sz="2300" b="1" spc="10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300" b="1" spc="-10" dirty="0">
                <a:solidFill>
                  <a:srgbClr val="C00000"/>
                </a:solidFill>
                <a:latin typeface="Ebrima"/>
                <a:cs typeface="Ebrima"/>
              </a:rPr>
              <a:t>vitalità</a:t>
            </a:r>
            <a:r>
              <a:rPr sz="2300" b="1" spc="35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300" b="1" spc="-10" dirty="0">
                <a:solidFill>
                  <a:srgbClr val="C00000"/>
                </a:solidFill>
                <a:latin typeface="Ebrima"/>
                <a:cs typeface="Ebrima"/>
              </a:rPr>
              <a:t>delle</a:t>
            </a:r>
            <a:r>
              <a:rPr sz="2300" b="1" spc="25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300" b="1" spc="-5" dirty="0">
                <a:solidFill>
                  <a:srgbClr val="C00000"/>
                </a:solidFill>
                <a:latin typeface="Ebrima"/>
                <a:cs typeface="Ebrima"/>
              </a:rPr>
              <a:t>zone</a:t>
            </a:r>
            <a:r>
              <a:rPr sz="2300" b="1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300" b="1" spc="-5" dirty="0">
                <a:solidFill>
                  <a:srgbClr val="C00000"/>
                </a:solidFill>
                <a:latin typeface="Ebrima"/>
                <a:cs typeface="Ebrima"/>
              </a:rPr>
              <a:t>rurali</a:t>
            </a:r>
            <a:endParaRPr sz="2300" dirty="0">
              <a:solidFill>
                <a:prstClr val="black"/>
              </a:solidFill>
              <a:latin typeface="Ebrima"/>
              <a:cs typeface="Ebrima"/>
            </a:endParaRPr>
          </a:p>
        </p:txBody>
      </p:sp>
      <p:pic>
        <p:nvPicPr>
          <p:cNvPr id="15" name="Immagine 14" descr="Immagine che contiene illustrazione, clipart, design&#10;&#10;Descrizione generata automaticamente con attendibilità media">
            <a:extLst>
              <a:ext uri="{FF2B5EF4-FFF2-40B4-BE49-F238E27FC236}">
                <a16:creationId xmlns:a16="http://schemas.microsoft.com/office/drawing/2014/main" id="{5D77D1C9-51FA-EE21-C963-43ABA7BC8D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367" y="6301279"/>
            <a:ext cx="475080" cy="43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111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 descr="Slide_power point def_Tavola disegno 1 copi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" y="0"/>
            <a:ext cx="12186583" cy="6858000"/>
          </a:xfrm>
          <a:prstGeom prst="rect">
            <a:avLst/>
          </a:prstGeom>
        </p:spPr>
      </p:pic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58824262-B4E9-90D3-F2D2-B0839CC0E4D1}"/>
              </a:ext>
            </a:extLst>
          </p:cNvPr>
          <p:cNvSpPr txBox="1"/>
          <p:nvPr/>
        </p:nvSpPr>
        <p:spPr>
          <a:xfrm>
            <a:off x="537211" y="1518920"/>
            <a:ext cx="10557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cap="small" dirty="0">
                <a:solidFill>
                  <a:srgbClr val="00682F"/>
                </a:solidFill>
              </a:rPr>
              <a:t>Interventi attivabili</a:t>
            </a:r>
          </a:p>
        </p:txBody>
      </p:sp>
      <p:pic>
        <p:nvPicPr>
          <p:cNvPr id="2" name="object 8">
            <a:extLst>
              <a:ext uri="{FF2B5EF4-FFF2-40B4-BE49-F238E27FC236}">
                <a16:creationId xmlns:a16="http://schemas.microsoft.com/office/drawing/2014/main" id="{2B60B2E6-9838-125F-6F71-C84C23988FA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2471" y="3056806"/>
            <a:ext cx="10042184" cy="2372888"/>
          </a:xfrm>
          <a:prstGeom prst="rect">
            <a:avLst/>
          </a:prstGeom>
        </p:spPr>
      </p:pic>
      <p:sp>
        <p:nvSpPr>
          <p:cNvPr id="4" name="object 3">
            <a:extLst>
              <a:ext uri="{FF2B5EF4-FFF2-40B4-BE49-F238E27FC236}">
                <a16:creationId xmlns:a16="http://schemas.microsoft.com/office/drawing/2014/main" id="{566A94FE-A723-8240-8C55-7D203E673E23}"/>
              </a:ext>
            </a:extLst>
          </p:cNvPr>
          <p:cNvSpPr txBox="1"/>
          <p:nvPr/>
        </p:nvSpPr>
        <p:spPr>
          <a:xfrm>
            <a:off x="537211" y="2173563"/>
            <a:ext cx="10680700" cy="69583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7100"/>
              </a:lnSpc>
              <a:spcBef>
                <a:spcPts val="90"/>
              </a:spcBef>
            </a:pPr>
            <a:r>
              <a:rPr lang="it-IT" sz="2400" b="1" dirty="0">
                <a:solidFill>
                  <a:prstClr val="black"/>
                </a:solidFill>
                <a:latin typeface="Ebrima"/>
                <a:cs typeface="Ebrima"/>
              </a:rPr>
              <a:t>Azioni specifiche</a:t>
            </a:r>
          </a:p>
          <a:p>
            <a:pPr marL="12700" marR="5080" algn="just">
              <a:lnSpc>
                <a:spcPct val="107100"/>
              </a:lnSpc>
              <a:spcBef>
                <a:spcPts val="90"/>
              </a:spcBef>
            </a:pPr>
            <a:r>
              <a:rPr lang="it-IT" dirty="0">
                <a:solidFill>
                  <a:prstClr val="black"/>
                </a:solidFill>
                <a:latin typeface="Ebrima"/>
                <a:cs typeface="Ebrima"/>
              </a:rPr>
              <a:t>Consistono in Interventi con maggiore efficacia alle esigenze di sviluppo territoriale</a:t>
            </a:r>
            <a:endParaRPr dirty="0">
              <a:solidFill>
                <a:prstClr val="black"/>
              </a:solidFill>
              <a:latin typeface="Ebrima"/>
              <a:cs typeface="Ebrima"/>
            </a:endParaRPr>
          </a:p>
        </p:txBody>
      </p:sp>
      <p:pic>
        <p:nvPicPr>
          <p:cNvPr id="15" name="Immagine 14" descr="Immagine che contiene illustrazione, clipart, design&#10;&#10;Descrizione generata automaticamente con attendibilità media">
            <a:extLst>
              <a:ext uri="{FF2B5EF4-FFF2-40B4-BE49-F238E27FC236}">
                <a16:creationId xmlns:a16="http://schemas.microsoft.com/office/drawing/2014/main" id="{5D77D1C9-51FA-EE21-C963-43ABA7BC8D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367" y="6301279"/>
            <a:ext cx="475080" cy="43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207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 descr="Slide_power point def_Tavola disegno 1 copi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" y="0"/>
            <a:ext cx="12186583" cy="6858000"/>
          </a:xfrm>
          <a:prstGeom prst="rect">
            <a:avLst/>
          </a:prstGeom>
        </p:spPr>
      </p:pic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58824262-B4E9-90D3-F2D2-B0839CC0E4D1}"/>
              </a:ext>
            </a:extLst>
          </p:cNvPr>
          <p:cNvSpPr txBox="1"/>
          <p:nvPr/>
        </p:nvSpPr>
        <p:spPr>
          <a:xfrm>
            <a:off x="537211" y="1294325"/>
            <a:ext cx="10557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cap="small" dirty="0">
                <a:solidFill>
                  <a:srgbClr val="00682F"/>
                </a:solidFill>
              </a:rPr>
              <a:t>Interventi attivabili</a:t>
            </a: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566A94FE-A723-8240-8C55-7D203E673E23}"/>
              </a:ext>
            </a:extLst>
          </p:cNvPr>
          <p:cNvSpPr txBox="1"/>
          <p:nvPr/>
        </p:nvSpPr>
        <p:spPr>
          <a:xfrm>
            <a:off x="537211" y="1717138"/>
            <a:ext cx="10680700" cy="114409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7100"/>
              </a:lnSpc>
              <a:spcBef>
                <a:spcPts val="90"/>
              </a:spcBef>
            </a:pPr>
            <a:r>
              <a:rPr lang="it-IT" sz="2000" b="1" dirty="0">
                <a:solidFill>
                  <a:prstClr val="black"/>
                </a:solidFill>
                <a:latin typeface="Ebrima"/>
                <a:cs typeface="Ebrima"/>
              </a:rPr>
              <a:t>Azioni ordinarie</a:t>
            </a:r>
          </a:p>
          <a:p>
            <a:pPr marL="12700" marR="5080" algn="just">
              <a:lnSpc>
                <a:spcPct val="107100"/>
              </a:lnSpc>
              <a:spcBef>
                <a:spcPts val="90"/>
              </a:spcBef>
            </a:pPr>
            <a:r>
              <a:rPr lang="it-IT" sz="1600" dirty="0">
                <a:solidFill>
                  <a:prstClr val="black"/>
                </a:solidFill>
                <a:latin typeface="Ebrima"/>
                <a:cs typeface="Ebrima"/>
              </a:rPr>
              <a:t>Consistono in Interventi contemplati e previsti nel PSP e nel CSR e devono essere marginali e coerenti con la SSL: contribuire alla vitalità dell’area, contrastare spopolamento, povertà e degrado ambientale, non essere rivolti esclusivamente alla produttività agricola</a:t>
            </a:r>
          </a:p>
        </p:txBody>
      </p:sp>
      <p:pic>
        <p:nvPicPr>
          <p:cNvPr id="3" name="object 7">
            <a:extLst>
              <a:ext uri="{FF2B5EF4-FFF2-40B4-BE49-F238E27FC236}">
                <a16:creationId xmlns:a16="http://schemas.microsoft.com/office/drawing/2014/main" id="{1BE2C2EC-D983-0548-361A-C1302F0D1D0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7212" y="2960345"/>
            <a:ext cx="7041757" cy="3259001"/>
          </a:xfrm>
          <a:prstGeom prst="rect">
            <a:avLst/>
          </a:prstGeom>
        </p:spPr>
      </p:pic>
      <p:pic>
        <p:nvPicPr>
          <p:cNvPr id="15" name="Immagine 14" descr="Immagine che contiene illustrazione, clipart, design&#10;&#10;Descrizione generata automaticamente con attendibilità media">
            <a:extLst>
              <a:ext uri="{FF2B5EF4-FFF2-40B4-BE49-F238E27FC236}">
                <a16:creationId xmlns:a16="http://schemas.microsoft.com/office/drawing/2014/main" id="{5D77D1C9-51FA-EE21-C963-43ABA7BC8D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367" y="6301279"/>
            <a:ext cx="475080" cy="43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3978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 descr="Slide_power point def_Tavola disegno 1 copi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" y="0"/>
            <a:ext cx="12186583" cy="6858000"/>
          </a:xfrm>
          <a:prstGeom prst="rect">
            <a:avLst/>
          </a:prstGeom>
        </p:spPr>
      </p:pic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58824262-B4E9-90D3-F2D2-B0839CC0E4D1}"/>
              </a:ext>
            </a:extLst>
          </p:cNvPr>
          <p:cNvSpPr txBox="1"/>
          <p:nvPr/>
        </p:nvSpPr>
        <p:spPr>
          <a:xfrm>
            <a:off x="618491" y="1541356"/>
            <a:ext cx="10557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cap="small" dirty="0">
                <a:solidFill>
                  <a:srgbClr val="00682F"/>
                </a:solidFill>
              </a:rPr>
              <a:t>Alcuni Criteri di selezione decisivi….</a:t>
            </a: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C3FE218A-AE92-E2BA-D043-9F28FF080F0A}"/>
              </a:ext>
            </a:extLst>
          </p:cNvPr>
          <p:cNvSpPr txBox="1"/>
          <p:nvPr/>
        </p:nvSpPr>
        <p:spPr>
          <a:xfrm>
            <a:off x="759118" y="2315150"/>
            <a:ext cx="10680700" cy="361938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7100"/>
              </a:lnSpc>
              <a:spcBef>
                <a:spcPts val="90"/>
              </a:spcBef>
            </a:pPr>
            <a:r>
              <a:rPr lang="it-IT" sz="2400" b="1" spc="-5" dirty="0">
                <a:solidFill>
                  <a:srgbClr val="C00000"/>
                </a:solidFill>
                <a:latin typeface="Ebrima"/>
                <a:cs typeface="Ebrima"/>
              </a:rPr>
              <a:t>Premialità</a:t>
            </a:r>
            <a:r>
              <a:rPr lang="it-IT" sz="2400" dirty="0">
                <a:solidFill>
                  <a:prstClr val="black"/>
                </a:solidFill>
                <a:latin typeface="Ebrima"/>
                <a:cs typeface="Ebrima"/>
              </a:rPr>
              <a:t> per le SSL che prevedono le seguenti Azioni:</a:t>
            </a:r>
          </a:p>
          <a:p>
            <a:pPr marL="355600" marR="5080" indent="-342900" algn="just">
              <a:lnSpc>
                <a:spcPct val="107100"/>
              </a:lnSpc>
              <a:spcBef>
                <a:spcPts val="90"/>
              </a:spcBef>
              <a:buFont typeface="Wingdings" panose="05000000000000000000" pitchFamily="2" charset="2"/>
              <a:buChar char="§"/>
            </a:pPr>
            <a:endParaRPr lang="it-IT" sz="2400" dirty="0">
              <a:solidFill>
                <a:prstClr val="black"/>
              </a:solidFill>
              <a:latin typeface="Ebrima"/>
              <a:cs typeface="Ebrima"/>
            </a:endParaRPr>
          </a:p>
          <a:p>
            <a:pPr marL="355600" marR="5080" indent="-342900" algn="just">
              <a:lnSpc>
                <a:spcPct val="107100"/>
              </a:lnSpc>
              <a:spcBef>
                <a:spcPts val="90"/>
              </a:spcBef>
              <a:buFont typeface="Wingdings" panose="05000000000000000000" pitchFamily="2" charset="2"/>
              <a:buChar char="§"/>
            </a:pPr>
            <a:r>
              <a:rPr lang="it-IT" sz="2400" dirty="0">
                <a:solidFill>
                  <a:prstClr val="black"/>
                </a:solidFill>
                <a:latin typeface="Ebrima"/>
                <a:cs typeface="Ebrima"/>
              </a:rPr>
              <a:t>Progetto di promozione dei prodotti tipici di un territorio attraverso attività di incoming (</a:t>
            </a:r>
            <a:r>
              <a:rPr lang="it-IT" sz="2400" b="1" spc="-5" dirty="0">
                <a:solidFill>
                  <a:schemeClr val="accent2"/>
                </a:solidFill>
                <a:latin typeface="Ebrima"/>
                <a:cs typeface="Ebrima"/>
              </a:rPr>
              <a:t>almeno 10% dotazione finanziaria SSL</a:t>
            </a:r>
            <a:r>
              <a:rPr lang="it-IT" sz="2400" dirty="0">
                <a:solidFill>
                  <a:prstClr val="black"/>
                </a:solidFill>
                <a:latin typeface="Ebrima"/>
                <a:cs typeface="Ebrima"/>
              </a:rPr>
              <a:t>);</a:t>
            </a:r>
          </a:p>
          <a:p>
            <a:pPr marL="355600" marR="5080" indent="-342900" algn="just">
              <a:lnSpc>
                <a:spcPct val="107100"/>
              </a:lnSpc>
              <a:spcBef>
                <a:spcPts val="90"/>
              </a:spcBef>
              <a:buFont typeface="Wingdings" panose="05000000000000000000" pitchFamily="2" charset="2"/>
              <a:buChar char="§"/>
            </a:pPr>
            <a:r>
              <a:rPr lang="it-IT" sz="2400" dirty="0">
                <a:solidFill>
                  <a:prstClr val="black"/>
                </a:solidFill>
                <a:latin typeface="Ebrima"/>
                <a:cs typeface="Ebrima"/>
              </a:rPr>
              <a:t>Premio all’</a:t>
            </a:r>
            <a:r>
              <a:rPr lang="it-IT" sz="2400" b="1" spc="-5" dirty="0">
                <a:solidFill>
                  <a:srgbClr val="C00000"/>
                </a:solidFill>
                <a:latin typeface="Ebrima"/>
                <a:cs typeface="Ebrima"/>
              </a:rPr>
              <a:t>avviamento per nuove iniziative imprenditoriali (start up)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brima"/>
                <a:ea typeface="+mn-ea"/>
                <a:cs typeface="Ebrima"/>
              </a:rPr>
              <a:t>(</a:t>
            </a:r>
            <a:r>
              <a:rPr lang="it-IT" sz="2400" b="1" spc="-5" dirty="0">
                <a:solidFill>
                  <a:srgbClr val="ED7D31"/>
                </a:solidFill>
                <a:latin typeface="Ebrima"/>
                <a:cs typeface="Ebrima"/>
              </a:rPr>
              <a:t>massimo</a:t>
            </a:r>
            <a:r>
              <a:rPr kumimoji="0" lang="it-IT" sz="2400" b="1" i="0" u="none" strike="noStrike" kern="1200" cap="none" spc="-5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Ebrima"/>
                <a:ea typeface="+mn-ea"/>
                <a:cs typeface="Ebrima"/>
              </a:rPr>
              <a:t> 10% dotazione finanziaria SSL</a:t>
            </a:r>
          </a:p>
          <a:p>
            <a:pPr marL="355600" marR="5080" indent="-342900" algn="just">
              <a:lnSpc>
                <a:spcPct val="107100"/>
              </a:lnSpc>
              <a:spcBef>
                <a:spcPts val="90"/>
              </a:spcBef>
              <a:buFont typeface="Wingdings" panose="05000000000000000000" pitchFamily="2" charset="2"/>
              <a:buChar char="§"/>
            </a:pPr>
            <a:r>
              <a:rPr lang="it-IT" sz="2400" dirty="0">
                <a:solidFill>
                  <a:prstClr val="black"/>
                </a:solidFill>
                <a:latin typeface="Ebrima"/>
                <a:cs typeface="Ebrima"/>
              </a:rPr>
              <a:t>Finanziamenti per sostegno agli investimenti per </a:t>
            </a:r>
            <a:r>
              <a:rPr lang="it-IT" sz="2400" b="1" spc="-5" dirty="0">
                <a:solidFill>
                  <a:srgbClr val="C00000"/>
                </a:solidFill>
                <a:latin typeface="Ebrima"/>
                <a:cs typeface="Ebrima"/>
              </a:rPr>
              <a:t>nuove iniziative imprenditoriali </a:t>
            </a:r>
            <a:r>
              <a:rPr lang="it-IT" sz="2400" dirty="0">
                <a:solidFill>
                  <a:prstClr val="black"/>
                </a:solidFill>
                <a:latin typeface="Ebrima"/>
                <a:cs typeface="Ebrima"/>
              </a:rPr>
              <a:t>o per </a:t>
            </a:r>
            <a:r>
              <a:rPr lang="it-IT" sz="2400" b="1" spc="-5" dirty="0">
                <a:solidFill>
                  <a:srgbClr val="C00000"/>
                </a:solidFill>
                <a:latin typeface="Ebrima"/>
                <a:cs typeface="Ebrima"/>
              </a:rPr>
              <a:t>attività imprenditoriali esistenti in settori chiave dell’economia del territorio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brima"/>
                <a:ea typeface="+mn-ea"/>
                <a:cs typeface="Ebrima"/>
              </a:rPr>
              <a:t>(</a:t>
            </a:r>
            <a:r>
              <a:rPr kumimoji="0" lang="it-IT" sz="2400" b="1" i="0" u="none" strike="noStrike" kern="1200" cap="none" spc="-5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Ebrima"/>
                <a:ea typeface="+mn-ea"/>
                <a:cs typeface="Ebrima"/>
              </a:rPr>
              <a:t>almeno 10% dotazione finanziaria SSL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brima"/>
                <a:ea typeface="+mn-ea"/>
                <a:cs typeface="Ebrima"/>
              </a:rPr>
              <a:t>)</a:t>
            </a:r>
            <a:endParaRPr lang="it-IT" sz="2400" dirty="0">
              <a:solidFill>
                <a:prstClr val="black"/>
              </a:solidFill>
              <a:latin typeface="Ebrima"/>
              <a:cs typeface="Ebrima"/>
            </a:endParaRPr>
          </a:p>
        </p:txBody>
      </p:sp>
      <p:pic>
        <p:nvPicPr>
          <p:cNvPr id="15" name="Immagine 14" descr="Immagine che contiene illustrazione, clipart, design&#10;&#10;Descrizione generata automaticamente con attendibilità media">
            <a:extLst>
              <a:ext uri="{FF2B5EF4-FFF2-40B4-BE49-F238E27FC236}">
                <a16:creationId xmlns:a16="http://schemas.microsoft.com/office/drawing/2014/main" id="{5D77D1C9-51FA-EE21-C963-43ABA7BC8D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367" y="6301279"/>
            <a:ext cx="475080" cy="43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4331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 descr="Pulita_Tavola disegno 1 copi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" y="0"/>
            <a:ext cx="12186584" cy="6858000"/>
          </a:xfrm>
          <a:prstGeom prst="rect">
            <a:avLst/>
          </a:prstGeom>
        </p:spPr>
      </p:pic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58824262-B4E9-90D3-F2D2-B0839CC0E4D1}"/>
              </a:ext>
            </a:extLst>
          </p:cNvPr>
          <p:cNvSpPr txBox="1"/>
          <p:nvPr/>
        </p:nvSpPr>
        <p:spPr>
          <a:xfrm>
            <a:off x="618491" y="1778748"/>
            <a:ext cx="10557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cap="small" dirty="0">
                <a:solidFill>
                  <a:srgbClr val="00682F"/>
                </a:solidFill>
              </a:rPr>
              <a:t>Intervento SRG10 “Promozione dei prodotti di qualità” </a:t>
            </a: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C3FE218A-AE92-E2BA-D043-9F28FF080F0A}"/>
              </a:ext>
            </a:extLst>
          </p:cNvPr>
          <p:cNvSpPr txBox="1"/>
          <p:nvPr/>
        </p:nvSpPr>
        <p:spPr>
          <a:xfrm>
            <a:off x="556895" y="2346056"/>
            <a:ext cx="10680700" cy="41983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7100"/>
              </a:lnSpc>
              <a:spcBef>
                <a:spcPts val="90"/>
              </a:spcBef>
            </a:pPr>
            <a:r>
              <a:rPr lang="it-IT" sz="2000" dirty="0">
                <a:solidFill>
                  <a:prstClr val="black"/>
                </a:solidFill>
                <a:latin typeface="Ebrima"/>
                <a:cs typeface="Ebrima"/>
              </a:rPr>
              <a:t>Interventi ammissibili:</a:t>
            </a:r>
          </a:p>
          <a:p>
            <a:pPr marL="538163" marR="5080" indent="-342900" algn="just">
              <a:lnSpc>
                <a:spcPct val="107100"/>
              </a:lnSpc>
              <a:spcBef>
                <a:spcPts val="90"/>
              </a:spcBef>
              <a:buFont typeface="Wingdings" panose="05000000000000000000" pitchFamily="2" charset="2"/>
              <a:buChar char="ü"/>
            </a:pPr>
            <a:r>
              <a:rPr lang="it-IT" sz="2000" spc="-5" dirty="0">
                <a:latin typeface="Ebrima"/>
                <a:cs typeface="Ebrima"/>
              </a:rPr>
              <a:t>realizzazione di azioni di informazione e di promozione dei prodotti agroalimentari di qualità verso i consumatori e gli operatori;</a:t>
            </a:r>
          </a:p>
          <a:p>
            <a:pPr marL="538163" marR="5080" indent="-342900" algn="just">
              <a:lnSpc>
                <a:spcPct val="107100"/>
              </a:lnSpc>
              <a:spcBef>
                <a:spcPts val="90"/>
              </a:spcBef>
              <a:buFont typeface="Wingdings" panose="05000000000000000000" pitchFamily="2" charset="2"/>
              <a:buChar char="ü"/>
            </a:pPr>
            <a:r>
              <a:rPr lang="it-IT" sz="2000" spc="-5" dirty="0">
                <a:latin typeface="Ebrima"/>
                <a:cs typeface="Ebrima"/>
              </a:rPr>
              <a:t>realizzazione di attività di promozione dei prodotti di qualità locali e del territorio GAL sul mercato nazionale e internazionale ricorrendo alla pratica dell’incoming coinvolgendo giornalisti, tour </a:t>
            </a:r>
            <a:r>
              <a:rPr lang="it-IT" sz="2000" spc="-5" dirty="0" err="1">
                <a:latin typeface="Ebrima"/>
                <a:cs typeface="Ebrima"/>
              </a:rPr>
              <a:t>operators</a:t>
            </a:r>
            <a:r>
              <a:rPr lang="it-IT" sz="2000" spc="-5" dirty="0">
                <a:latin typeface="Ebrima"/>
                <a:cs typeface="Ebrima"/>
              </a:rPr>
              <a:t> e buyers del settore agroalimentare e settore turismo;</a:t>
            </a:r>
          </a:p>
          <a:p>
            <a:pPr marL="538163" marR="5080" indent="-342900" algn="just">
              <a:lnSpc>
                <a:spcPct val="107100"/>
              </a:lnSpc>
              <a:spcBef>
                <a:spcPts val="90"/>
              </a:spcBef>
              <a:buFont typeface="Wingdings" panose="05000000000000000000" pitchFamily="2" charset="2"/>
              <a:buChar char="ü"/>
            </a:pPr>
            <a:r>
              <a:rPr lang="it-IT" sz="2000" spc="-5" dirty="0">
                <a:latin typeface="Ebrima"/>
                <a:cs typeface="Ebrima"/>
              </a:rPr>
              <a:t>realizzazione di attività di informazione rivola ai consumatori riguardo le caratteristiche nutrizionali dei prodotti di qualità dell’area GAL.</a:t>
            </a:r>
          </a:p>
          <a:p>
            <a:pPr marL="538163" marR="5080" indent="-342900" algn="just">
              <a:lnSpc>
                <a:spcPct val="107100"/>
              </a:lnSpc>
              <a:spcBef>
                <a:spcPts val="90"/>
              </a:spcBef>
              <a:buFont typeface="Wingdings" panose="05000000000000000000" pitchFamily="2" charset="2"/>
              <a:buChar char="ü"/>
            </a:pPr>
            <a:endParaRPr lang="it-IT" sz="2000" spc="-5" dirty="0">
              <a:latin typeface="Ebrima"/>
              <a:cs typeface="Ebrima"/>
            </a:endParaRPr>
          </a:p>
          <a:p>
            <a:pPr marL="195263" marR="5080" algn="just">
              <a:lnSpc>
                <a:spcPct val="107100"/>
              </a:lnSpc>
              <a:spcBef>
                <a:spcPts val="90"/>
              </a:spcBef>
            </a:pPr>
            <a:r>
              <a:rPr lang="it-IT" sz="2400" b="1" spc="-5" dirty="0">
                <a:solidFill>
                  <a:schemeClr val="accent2"/>
                </a:solidFill>
                <a:latin typeface="Ebrima"/>
                <a:cs typeface="Ebrima"/>
              </a:rPr>
              <a:t>Attività di </a:t>
            </a:r>
            <a:r>
              <a:rPr lang="it-IT" sz="2400" b="1" spc="-5" dirty="0" err="1">
                <a:solidFill>
                  <a:schemeClr val="accent2"/>
                </a:solidFill>
                <a:latin typeface="Ebrima"/>
                <a:cs typeface="Ebrima"/>
              </a:rPr>
              <a:t>fam</a:t>
            </a:r>
            <a:r>
              <a:rPr lang="it-IT" sz="2400" b="1" spc="-5" dirty="0">
                <a:solidFill>
                  <a:schemeClr val="accent2"/>
                </a:solidFill>
                <a:latin typeface="Ebrima"/>
                <a:cs typeface="Ebrima"/>
              </a:rPr>
              <a:t> trip, </a:t>
            </a:r>
            <a:r>
              <a:rPr lang="it-IT" sz="2400" b="1" spc="-5" dirty="0" err="1">
                <a:solidFill>
                  <a:schemeClr val="accent2"/>
                </a:solidFill>
                <a:latin typeface="Ebrima"/>
                <a:cs typeface="Ebrima"/>
              </a:rPr>
              <a:t>edcuational</a:t>
            </a:r>
            <a:r>
              <a:rPr lang="it-IT" sz="2400" b="1" spc="-5" dirty="0">
                <a:solidFill>
                  <a:schemeClr val="accent2"/>
                </a:solidFill>
                <a:latin typeface="Ebrima"/>
                <a:cs typeface="Ebrima"/>
              </a:rPr>
              <a:t> tour, food </a:t>
            </a:r>
            <a:r>
              <a:rPr lang="it-IT" sz="2400" b="1" spc="-5" dirty="0" err="1">
                <a:solidFill>
                  <a:schemeClr val="accent2"/>
                </a:solidFill>
                <a:latin typeface="Ebrima"/>
                <a:cs typeface="Ebrima"/>
              </a:rPr>
              <a:t>experience</a:t>
            </a:r>
            <a:r>
              <a:rPr lang="it-IT" sz="2400" b="1" spc="-5" dirty="0">
                <a:solidFill>
                  <a:schemeClr val="accent2"/>
                </a:solidFill>
                <a:latin typeface="Ebrima"/>
                <a:cs typeface="Ebrima"/>
              </a:rPr>
              <a:t>, press tour, corsi di degustazione, </a:t>
            </a:r>
            <a:r>
              <a:rPr lang="it-IT" sz="2400" b="1" spc="-5" dirty="0" err="1">
                <a:solidFill>
                  <a:schemeClr val="accent2"/>
                </a:solidFill>
                <a:latin typeface="Ebrima"/>
                <a:cs typeface="Ebrima"/>
              </a:rPr>
              <a:t>cooking</a:t>
            </a:r>
            <a:r>
              <a:rPr lang="it-IT" sz="2400" b="1" spc="-5" dirty="0">
                <a:solidFill>
                  <a:schemeClr val="accent2"/>
                </a:solidFill>
                <a:latin typeface="Ebrima"/>
                <a:cs typeface="Ebrima"/>
              </a:rPr>
              <a:t> show, incontri con buyers nazionali ed internazionali</a:t>
            </a:r>
          </a:p>
        </p:txBody>
      </p:sp>
      <p:pic>
        <p:nvPicPr>
          <p:cNvPr id="15" name="Immagine 14" descr="Immagine che contiene illustrazione, clipart, design&#10;&#10;Descrizione generata automaticamente con attendibilità media">
            <a:extLst>
              <a:ext uri="{FF2B5EF4-FFF2-40B4-BE49-F238E27FC236}">
                <a16:creationId xmlns:a16="http://schemas.microsoft.com/office/drawing/2014/main" id="{5D77D1C9-51FA-EE21-C963-43ABA7BC8D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367" y="6301279"/>
            <a:ext cx="475080" cy="43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5283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 descr="Pulita_Tavola disegno 1 copi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" y="0"/>
            <a:ext cx="12186584" cy="6858000"/>
          </a:xfrm>
          <a:prstGeom prst="rect">
            <a:avLst/>
          </a:prstGeom>
        </p:spPr>
      </p:pic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58824262-B4E9-90D3-F2D2-B0839CC0E4D1}"/>
              </a:ext>
            </a:extLst>
          </p:cNvPr>
          <p:cNvSpPr txBox="1"/>
          <p:nvPr/>
        </p:nvSpPr>
        <p:spPr>
          <a:xfrm>
            <a:off x="618491" y="1778748"/>
            <a:ext cx="10557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cap="small" dirty="0">
                <a:solidFill>
                  <a:srgbClr val="00682F"/>
                </a:solidFill>
              </a:rPr>
              <a:t>Intervento SRD14 “Investimenti produttivi non agricoli in aree rurali” </a:t>
            </a: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C3FE218A-AE92-E2BA-D043-9F28FF080F0A}"/>
              </a:ext>
            </a:extLst>
          </p:cNvPr>
          <p:cNvSpPr txBox="1"/>
          <p:nvPr/>
        </p:nvSpPr>
        <p:spPr>
          <a:xfrm>
            <a:off x="556895" y="2346056"/>
            <a:ext cx="10680700" cy="31872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7100"/>
              </a:lnSpc>
              <a:spcBef>
                <a:spcPts val="90"/>
              </a:spcBef>
            </a:pPr>
            <a:r>
              <a:rPr lang="it-IT" sz="2000" dirty="0">
                <a:solidFill>
                  <a:prstClr val="black"/>
                </a:solidFill>
                <a:latin typeface="Ebrima"/>
                <a:cs typeface="Ebrima"/>
              </a:rPr>
              <a:t>Interventi ammissibili:</a:t>
            </a:r>
          </a:p>
          <a:p>
            <a:pPr marL="538163" marR="5080" indent="-342900" algn="just">
              <a:lnSpc>
                <a:spcPct val="107100"/>
              </a:lnSpc>
              <a:spcBef>
                <a:spcPts val="90"/>
              </a:spcBef>
              <a:buFont typeface="Wingdings" panose="05000000000000000000" pitchFamily="2" charset="2"/>
              <a:buChar char="ü"/>
            </a:pPr>
            <a:r>
              <a:rPr lang="it-IT" sz="2400" b="1" spc="-5" dirty="0">
                <a:solidFill>
                  <a:schemeClr val="accent2"/>
                </a:solidFill>
                <a:latin typeface="Ebrima"/>
                <a:cs typeface="Ebrima"/>
              </a:rPr>
              <a:t>attività commerciali </a:t>
            </a:r>
            <a:r>
              <a:rPr lang="it-IT" sz="2000" spc="-5" dirty="0">
                <a:latin typeface="Ebrima"/>
                <a:cs typeface="Ebrima"/>
              </a:rPr>
              <a:t>tese al miglioramento della fruibilità e dell’attrattività dei territori rurali, anche mediante l’ampliamento della gamma dei servizi turistici offerti, compresa l’ospitalità diffusa, la ristorazione e la vendita di prodotti locali;</a:t>
            </a:r>
          </a:p>
          <a:p>
            <a:pPr marL="538163" marR="5080" indent="-342900" algn="just">
              <a:lnSpc>
                <a:spcPct val="107100"/>
              </a:lnSpc>
              <a:spcBef>
                <a:spcPts val="90"/>
              </a:spcBef>
              <a:buFont typeface="Wingdings" panose="05000000000000000000" pitchFamily="2" charset="2"/>
              <a:buChar char="ü"/>
            </a:pPr>
            <a:r>
              <a:rPr lang="it-IT" sz="2400" b="1" spc="-5" dirty="0">
                <a:solidFill>
                  <a:schemeClr val="accent2"/>
                </a:solidFill>
                <a:latin typeface="Ebrima"/>
                <a:cs typeface="Ebrima"/>
              </a:rPr>
              <a:t>attività artigianali </a:t>
            </a:r>
            <a:r>
              <a:rPr lang="it-IT" sz="2000" spc="-5" dirty="0">
                <a:latin typeface="Ebrima"/>
                <a:cs typeface="Ebrima"/>
              </a:rPr>
              <a:t>finalizzate alla valorizzazione dei territori e delle tipicità locali, nonché all’erogazione di servizi all’agricoltura indirizzati al miglioramento dell’efficienza tecnica e ambientale delle operazioni svolte a favore degli agricoltori;</a:t>
            </a:r>
          </a:p>
          <a:p>
            <a:pPr marL="538163" marR="5080" indent="-342900" algn="just">
              <a:lnSpc>
                <a:spcPct val="107100"/>
              </a:lnSpc>
              <a:spcBef>
                <a:spcPts val="90"/>
              </a:spcBef>
              <a:buFont typeface="Wingdings" panose="05000000000000000000" pitchFamily="2" charset="2"/>
              <a:buChar char="ü"/>
            </a:pPr>
            <a:r>
              <a:rPr lang="it-IT" sz="2400" b="1" spc="-5" dirty="0">
                <a:solidFill>
                  <a:schemeClr val="accent2"/>
                </a:solidFill>
                <a:latin typeface="Ebrima"/>
                <a:cs typeface="Ebrima"/>
              </a:rPr>
              <a:t>altri servizi alle persone</a:t>
            </a:r>
            <a:r>
              <a:rPr lang="it-IT" sz="2000" spc="-5" dirty="0">
                <a:latin typeface="Ebrima"/>
                <a:cs typeface="Ebrima"/>
              </a:rPr>
              <a:t>, strumentali al miglioramento delle condizioni di vita nei territori rurali, e servizi alle imprese</a:t>
            </a:r>
          </a:p>
        </p:txBody>
      </p:sp>
      <p:pic>
        <p:nvPicPr>
          <p:cNvPr id="15" name="Immagine 14" descr="Immagine che contiene illustrazione, clipart, design&#10;&#10;Descrizione generata automaticamente con attendibilità media">
            <a:extLst>
              <a:ext uri="{FF2B5EF4-FFF2-40B4-BE49-F238E27FC236}">
                <a16:creationId xmlns:a16="http://schemas.microsoft.com/office/drawing/2014/main" id="{5D77D1C9-51FA-EE21-C963-43ABA7BC8D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367" y="6301279"/>
            <a:ext cx="475080" cy="43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1792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 descr="Pulita_Tavola disegno 1 copi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" y="0"/>
            <a:ext cx="12186584" cy="6858000"/>
          </a:xfrm>
          <a:prstGeom prst="rect">
            <a:avLst/>
          </a:prstGeom>
        </p:spPr>
      </p:pic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58824262-B4E9-90D3-F2D2-B0839CC0E4D1}"/>
              </a:ext>
            </a:extLst>
          </p:cNvPr>
          <p:cNvSpPr txBox="1"/>
          <p:nvPr/>
        </p:nvSpPr>
        <p:spPr>
          <a:xfrm>
            <a:off x="618490" y="1545883"/>
            <a:ext cx="10557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cap="small" dirty="0">
                <a:solidFill>
                  <a:srgbClr val="00682F"/>
                </a:solidFill>
              </a:rPr>
              <a:t>Intervento SRE04 “Start up non agricole” </a:t>
            </a: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C3FE218A-AE92-E2BA-D043-9F28FF080F0A}"/>
              </a:ext>
            </a:extLst>
          </p:cNvPr>
          <p:cNvSpPr txBox="1"/>
          <p:nvPr/>
        </p:nvSpPr>
        <p:spPr>
          <a:xfrm>
            <a:off x="556894" y="2069103"/>
            <a:ext cx="10680700" cy="392453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7100"/>
              </a:lnSpc>
              <a:spcBef>
                <a:spcPts val="90"/>
              </a:spcBef>
            </a:pPr>
            <a:r>
              <a:rPr lang="it-IT" sz="2000" dirty="0">
                <a:solidFill>
                  <a:prstClr val="black"/>
                </a:solidFill>
                <a:latin typeface="Ebrima"/>
                <a:cs typeface="Ebrima"/>
              </a:rPr>
              <a:t>Interventi ammissibili:</a:t>
            </a:r>
          </a:p>
          <a:p>
            <a:pPr marL="12700" marR="5080" algn="just">
              <a:lnSpc>
                <a:spcPct val="107100"/>
              </a:lnSpc>
              <a:spcBef>
                <a:spcPts val="90"/>
              </a:spcBef>
            </a:pPr>
            <a:r>
              <a:rPr lang="it-IT" sz="2400" b="1" spc="-5" dirty="0">
                <a:solidFill>
                  <a:schemeClr val="accent2"/>
                </a:solidFill>
                <a:latin typeface="Ebrima"/>
                <a:cs typeface="Ebrima"/>
              </a:rPr>
              <a:t>Premio forfettario per l’avviamento (start-up)</a:t>
            </a:r>
            <a:r>
              <a:rPr lang="it-IT" sz="2000" spc="-5" dirty="0">
                <a:latin typeface="Ebrima"/>
                <a:cs typeface="Ebrima"/>
              </a:rPr>
              <a:t>, di nuove attività imprenditoriali per le seguenti attività:</a:t>
            </a:r>
          </a:p>
          <a:p>
            <a:pPr marL="538163" marR="5080" lvl="0" indent="-342900" algn="just" defTabSz="914400" rtl="0" eaLnBrk="1" fontAlgn="auto" latinLnBrk="0" hangingPunct="1">
              <a:lnSpc>
                <a:spcPct val="1071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it-IT" sz="2400" b="1" i="0" u="none" strike="noStrike" kern="1200" cap="none" spc="-5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Ebrima"/>
                <a:ea typeface="+mn-ea"/>
                <a:cs typeface="Ebrima"/>
              </a:rPr>
              <a:t>attività commerciali </a:t>
            </a:r>
            <a:r>
              <a:rPr kumimoji="0" lang="it-IT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brima"/>
                <a:ea typeface="+mn-ea"/>
                <a:cs typeface="Ebrima"/>
              </a:rPr>
              <a:t>tese al miglioramento della fruibilità e dell’attrattività dei territori rurali, anche mediante l’ampliamento della gamma dei servizi turistici offerti, compresa l’ospitalità diffusa, la ristorazione e la vendita di prodotti locali;</a:t>
            </a:r>
          </a:p>
          <a:p>
            <a:pPr marL="538163" marR="5080" lvl="0" indent="-342900" algn="just" defTabSz="914400" rtl="0" eaLnBrk="1" fontAlgn="auto" latinLnBrk="0" hangingPunct="1">
              <a:lnSpc>
                <a:spcPct val="1071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it-IT" sz="2400" b="1" i="0" u="none" strike="noStrike" kern="1200" cap="none" spc="-5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Ebrima"/>
                <a:ea typeface="+mn-ea"/>
                <a:cs typeface="Ebrima"/>
              </a:rPr>
              <a:t>attività artigianali </a:t>
            </a:r>
            <a:r>
              <a:rPr kumimoji="0" lang="it-IT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brima"/>
                <a:ea typeface="+mn-ea"/>
                <a:cs typeface="Ebrima"/>
              </a:rPr>
              <a:t>finalizzate alla valorizzazione dei territori e delle tipicità locali, nonché all’erogazione di servizi all’agricoltura indirizzati al miglioramento dell’efficienza tecnica e ambientale delle operazioni svolte a favore degli agricoltori;</a:t>
            </a:r>
          </a:p>
          <a:p>
            <a:pPr marL="538163" marR="5080" lvl="0" indent="-342900" algn="just" defTabSz="914400" rtl="0" eaLnBrk="1" fontAlgn="auto" latinLnBrk="0" hangingPunct="1">
              <a:lnSpc>
                <a:spcPct val="1071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it-IT" sz="2400" b="1" i="0" u="none" strike="noStrike" kern="1200" cap="none" spc="-5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Ebrima"/>
                <a:ea typeface="+mn-ea"/>
                <a:cs typeface="Ebrima"/>
              </a:rPr>
              <a:t>altri servizi alle persone</a:t>
            </a:r>
            <a:r>
              <a:rPr kumimoji="0" lang="it-IT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brima"/>
                <a:ea typeface="+mn-ea"/>
                <a:cs typeface="Ebrima"/>
              </a:rPr>
              <a:t>, strumentali al miglioramento delle condizioni di vita nei territori rurali, e servizi alle imprese</a:t>
            </a:r>
          </a:p>
        </p:txBody>
      </p:sp>
      <p:pic>
        <p:nvPicPr>
          <p:cNvPr id="15" name="Immagine 14" descr="Immagine che contiene illustrazione, clipart, design&#10;&#10;Descrizione generata automaticamente con attendibilità media">
            <a:extLst>
              <a:ext uri="{FF2B5EF4-FFF2-40B4-BE49-F238E27FC236}">
                <a16:creationId xmlns:a16="http://schemas.microsoft.com/office/drawing/2014/main" id="{5D77D1C9-51FA-EE21-C963-43ABA7BC8D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367" y="6301279"/>
            <a:ext cx="475080" cy="43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3125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 descr="Pulita_Tavola disegno 1 copi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" y="0"/>
            <a:ext cx="12186584" cy="6858000"/>
          </a:xfrm>
          <a:prstGeom prst="rect">
            <a:avLst/>
          </a:prstGeom>
        </p:spPr>
      </p:pic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58824262-B4E9-90D3-F2D2-B0839CC0E4D1}"/>
              </a:ext>
            </a:extLst>
          </p:cNvPr>
          <p:cNvSpPr txBox="1"/>
          <p:nvPr/>
        </p:nvSpPr>
        <p:spPr>
          <a:xfrm>
            <a:off x="618490" y="1545883"/>
            <a:ext cx="105575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cap="small" dirty="0">
                <a:solidFill>
                  <a:srgbClr val="00682F"/>
                </a:solidFill>
              </a:rPr>
              <a:t>Intervento SRD03 “Diversificazione in investimenti produttivi non agricoli in aree rurali”</a:t>
            </a: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C3FE218A-AE92-E2BA-D043-9F28FF080F0A}"/>
              </a:ext>
            </a:extLst>
          </p:cNvPr>
          <p:cNvSpPr txBox="1"/>
          <p:nvPr/>
        </p:nvSpPr>
        <p:spPr>
          <a:xfrm>
            <a:off x="556894" y="2376743"/>
            <a:ext cx="10680700" cy="267060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7100"/>
              </a:lnSpc>
              <a:spcBef>
                <a:spcPts val="90"/>
              </a:spcBef>
            </a:pPr>
            <a:r>
              <a:rPr lang="it-IT" sz="2000" dirty="0">
                <a:solidFill>
                  <a:prstClr val="black"/>
                </a:solidFill>
                <a:latin typeface="Ebrima"/>
                <a:cs typeface="Ebrima"/>
              </a:rPr>
              <a:t>Interventi ammissibili:</a:t>
            </a:r>
          </a:p>
          <a:p>
            <a:pPr marL="538163" marR="5080" lvl="0" indent="-342900" algn="just" defTabSz="914400" rtl="0" eaLnBrk="1" fontAlgn="auto" latinLnBrk="0" hangingPunct="1">
              <a:lnSpc>
                <a:spcPct val="1071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it-IT" sz="2400" b="1" i="0" u="none" strike="noStrike" kern="1200" cap="none" spc="-5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Ebrima"/>
                <a:ea typeface="+mn-ea"/>
                <a:cs typeface="Ebrima"/>
              </a:rPr>
              <a:t>agricoltura sociale;</a:t>
            </a:r>
          </a:p>
          <a:p>
            <a:pPr marL="538163" marR="5080" lvl="0" indent="-342900" algn="just" defTabSz="914400" rtl="0" eaLnBrk="1" fontAlgn="auto" latinLnBrk="0" hangingPunct="1">
              <a:lnSpc>
                <a:spcPct val="1071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it-IT" sz="2400" b="1" i="0" u="none" strike="noStrike" kern="1200" cap="none" spc="-5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Ebrima"/>
                <a:ea typeface="+mn-ea"/>
                <a:cs typeface="Ebrima"/>
              </a:rPr>
              <a:t>attività educative/didattiche;</a:t>
            </a:r>
          </a:p>
          <a:p>
            <a:pPr marL="538163" marR="5080" lvl="0" indent="-342900" algn="just" defTabSz="914400" rtl="0" eaLnBrk="1" fontAlgn="auto" latinLnBrk="0" hangingPunct="1">
              <a:lnSpc>
                <a:spcPct val="1071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it-IT" sz="2400" b="1" i="0" u="none" strike="noStrike" kern="1200" cap="none" spc="-5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Ebrima"/>
                <a:ea typeface="+mn-ea"/>
                <a:cs typeface="Ebrima"/>
              </a:rPr>
              <a:t>trasformazione di prodotti agricoli </a:t>
            </a:r>
            <a:r>
              <a:rPr lang="it-IT" sz="2000" spc="-5" dirty="0">
                <a:latin typeface="Ebrima"/>
                <a:cs typeface="Ebrima"/>
              </a:rPr>
              <a:t>prevalentemente in prodotti non compresi nell’Allegato I del TFUE e loro lavorazione e commercializzazione in punti vendita aziendali;</a:t>
            </a:r>
          </a:p>
          <a:p>
            <a:pPr marL="538163" marR="5080" lvl="0" indent="-342900" algn="just" defTabSz="914400" rtl="0" eaLnBrk="1" fontAlgn="auto" latinLnBrk="0" hangingPunct="1">
              <a:lnSpc>
                <a:spcPct val="1071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it-IT" sz="2400" b="1" i="0" u="none" strike="noStrike" kern="1200" cap="none" spc="-5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Ebrima"/>
                <a:ea typeface="+mn-ea"/>
                <a:cs typeface="Ebrima"/>
              </a:rPr>
              <a:t>attività turistico-ricreative </a:t>
            </a:r>
            <a:r>
              <a:rPr lang="it-IT" sz="2000" spc="-5" dirty="0">
                <a:latin typeface="Ebrima"/>
                <a:cs typeface="Ebrima"/>
              </a:rPr>
              <a:t>e attività legate alle tradizioni rurali e alla valorizzazione delle risorse naturali e paesaggistiche</a:t>
            </a:r>
            <a:endParaRPr kumimoji="0" lang="it-IT" sz="2400" b="1" i="0" u="none" strike="noStrike" kern="1200" cap="none" spc="-5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Ebrima"/>
              <a:ea typeface="+mn-ea"/>
              <a:cs typeface="Ebrima"/>
            </a:endParaRPr>
          </a:p>
        </p:txBody>
      </p:sp>
      <p:pic>
        <p:nvPicPr>
          <p:cNvPr id="15" name="Immagine 14" descr="Immagine che contiene illustrazione, clipart, design&#10;&#10;Descrizione generata automaticamente con attendibilità media">
            <a:extLst>
              <a:ext uri="{FF2B5EF4-FFF2-40B4-BE49-F238E27FC236}">
                <a16:creationId xmlns:a16="http://schemas.microsoft.com/office/drawing/2014/main" id="{5D77D1C9-51FA-EE21-C963-43ABA7BC8D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367" y="6301279"/>
            <a:ext cx="475080" cy="43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337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 descr="Slide_power point def_Tavola disegno 1 copi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" y="0"/>
            <a:ext cx="12186584" cy="6858000"/>
          </a:xfrm>
          <a:prstGeom prst="rect">
            <a:avLst/>
          </a:prstGeom>
        </p:spPr>
      </p:pic>
      <p:pic>
        <p:nvPicPr>
          <p:cNvPr id="13" name="Immagine 12" descr="Immagine che contiene illustrazione, clipart, design&#10;&#10;Descrizione generata automaticamente con attendibilità media">
            <a:extLst>
              <a:ext uri="{FF2B5EF4-FFF2-40B4-BE49-F238E27FC236}">
                <a16:creationId xmlns:a16="http://schemas.microsoft.com/office/drawing/2014/main" id="{5D77D1C9-51FA-EE21-C963-43ABA7BC8D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534" y="6310072"/>
            <a:ext cx="475081" cy="433627"/>
          </a:xfrm>
          <a:prstGeom prst="rect">
            <a:avLst/>
          </a:prstGeom>
        </p:spPr>
      </p:pic>
      <p:sp>
        <p:nvSpPr>
          <p:cNvPr id="23" name="object 3">
            <a:extLst>
              <a:ext uri="{FF2B5EF4-FFF2-40B4-BE49-F238E27FC236}">
                <a16:creationId xmlns:a16="http://schemas.microsoft.com/office/drawing/2014/main" id="{7C2855A4-F357-73CD-63D4-55E22A96CF2E}"/>
              </a:ext>
            </a:extLst>
          </p:cNvPr>
          <p:cNvSpPr txBox="1"/>
          <p:nvPr/>
        </p:nvSpPr>
        <p:spPr>
          <a:xfrm>
            <a:off x="847971" y="2207053"/>
            <a:ext cx="10463530" cy="2501966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 marR="5080" algn="just">
              <a:spcBef>
                <a:spcPts val="409"/>
              </a:spcBef>
            </a:pPr>
            <a:r>
              <a:rPr sz="2000" dirty="0">
                <a:solidFill>
                  <a:srgbClr val="2D2E33"/>
                </a:solidFill>
                <a:latin typeface="Ebrima"/>
                <a:cs typeface="Ebrima"/>
              </a:rPr>
              <a:t>L’intervento</a:t>
            </a:r>
            <a:r>
              <a:rPr sz="2000" spc="-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dirty="0">
                <a:solidFill>
                  <a:srgbClr val="2D2E33"/>
                </a:solidFill>
                <a:latin typeface="Ebrima"/>
                <a:cs typeface="Ebrima"/>
              </a:rPr>
              <a:t>“</a:t>
            </a:r>
            <a:r>
              <a:rPr sz="2000" b="1" dirty="0">
                <a:solidFill>
                  <a:srgbClr val="C00000"/>
                </a:solidFill>
                <a:latin typeface="Ebrima"/>
                <a:cs typeface="Ebrima"/>
              </a:rPr>
              <a:t>SRG06</a:t>
            </a:r>
            <a:r>
              <a:rPr sz="2000" b="1" spc="-20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b="1" dirty="0">
                <a:solidFill>
                  <a:srgbClr val="C00000"/>
                </a:solidFill>
                <a:latin typeface="Ebrima"/>
                <a:cs typeface="Ebrima"/>
              </a:rPr>
              <a:t>–</a:t>
            </a:r>
            <a:r>
              <a:rPr sz="2000" b="1" spc="5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Ebrima"/>
                <a:cs typeface="Ebrima"/>
              </a:rPr>
              <a:t>LEADER</a:t>
            </a:r>
            <a:r>
              <a:rPr sz="2000" b="1" spc="5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b="1" dirty="0">
                <a:solidFill>
                  <a:srgbClr val="C00000"/>
                </a:solidFill>
                <a:latin typeface="Ebrima"/>
                <a:cs typeface="Ebrima"/>
              </a:rPr>
              <a:t>–</a:t>
            </a:r>
            <a:r>
              <a:rPr sz="2000" b="1" spc="10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Ebrima"/>
                <a:cs typeface="Ebrima"/>
              </a:rPr>
              <a:t>Attuazione</a:t>
            </a:r>
            <a:r>
              <a:rPr sz="2000" b="1" spc="30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Ebrima"/>
                <a:cs typeface="Ebrima"/>
              </a:rPr>
              <a:t>delle</a:t>
            </a:r>
            <a:r>
              <a:rPr sz="2000" b="1" spc="25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b="1" dirty="0">
                <a:solidFill>
                  <a:srgbClr val="C00000"/>
                </a:solidFill>
                <a:latin typeface="Ebrima"/>
                <a:cs typeface="Ebrima"/>
              </a:rPr>
              <a:t>Strategie </a:t>
            </a:r>
            <a:r>
              <a:rPr sz="2000" b="1" spc="-5" dirty="0">
                <a:solidFill>
                  <a:srgbClr val="C00000"/>
                </a:solidFill>
                <a:latin typeface="Ebrima"/>
                <a:cs typeface="Ebrima"/>
              </a:rPr>
              <a:t>di</a:t>
            </a:r>
            <a:r>
              <a:rPr sz="2000" b="1" spc="25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Ebrima"/>
                <a:cs typeface="Ebrima"/>
              </a:rPr>
              <a:t>Sviluppo </a:t>
            </a:r>
            <a:r>
              <a:rPr sz="2000" b="1" spc="-5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Ebrima"/>
                <a:cs typeface="Ebrima"/>
              </a:rPr>
              <a:t>Locale</a:t>
            </a:r>
            <a:r>
              <a:rPr sz="2000" spc="-10" dirty="0">
                <a:solidFill>
                  <a:srgbClr val="2D2E33"/>
                </a:solidFill>
                <a:latin typeface="Ebrima"/>
                <a:cs typeface="Ebrima"/>
              </a:rPr>
              <a:t>”</a:t>
            </a:r>
            <a:r>
              <a:rPr sz="2000" dirty="0">
                <a:solidFill>
                  <a:srgbClr val="2D2E33"/>
                </a:solidFill>
                <a:latin typeface="Ebrima"/>
                <a:cs typeface="Ebrima"/>
              </a:rPr>
              <a:t> prevede</a:t>
            </a:r>
            <a:r>
              <a:rPr sz="2000" spc="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spc="-5" dirty="0">
                <a:solidFill>
                  <a:srgbClr val="2D2E33"/>
                </a:solidFill>
                <a:latin typeface="Ebrima"/>
                <a:cs typeface="Ebrima"/>
              </a:rPr>
              <a:t>la</a:t>
            </a:r>
            <a:r>
              <a:rPr sz="2000" spc="1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spc="-5" dirty="0">
                <a:solidFill>
                  <a:srgbClr val="2D2E33"/>
                </a:solidFill>
                <a:latin typeface="Ebrima"/>
                <a:cs typeface="Ebrima"/>
              </a:rPr>
              <a:t>possibilità</a:t>
            </a:r>
            <a:r>
              <a:rPr sz="2000" spc="3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dirty="0">
                <a:solidFill>
                  <a:srgbClr val="2D2E33"/>
                </a:solidFill>
                <a:latin typeface="Ebrima"/>
                <a:cs typeface="Ebrima"/>
              </a:rPr>
              <a:t>per</a:t>
            </a:r>
            <a:r>
              <a:rPr sz="2000" spc="1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dirty="0">
                <a:solidFill>
                  <a:srgbClr val="2D2E33"/>
                </a:solidFill>
                <a:latin typeface="Ebrima"/>
                <a:cs typeface="Ebrima"/>
              </a:rPr>
              <a:t>i</a:t>
            </a:r>
            <a:r>
              <a:rPr sz="2000" spc="5" dirty="0">
                <a:solidFill>
                  <a:srgbClr val="2D2E33"/>
                </a:solidFill>
                <a:latin typeface="Ebrima"/>
                <a:cs typeface="Ebrima"/>
              </a:rPr>
              <a:t> Gruppi</a:t>
            </a:r>
            <a:r>
              <a:rPr sz="2000" spc="-1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dirty="0">
                <a:solidFill>
                  <a:srgbClr val="2D2E33"/>
                </a:solidFill>
                <a:latin typeface="Ebrima"/>
                <a:cs typeface="Ebrima"/>
              </a:rPr>
              <a:t>di</a:t>
            </a:r>
            <a:r>
              <a:rPr sz="2000" spc="2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dirty="0">
                <a:solidFill>
                  <a:srgbClr val="2D2E33"/>
                </a:solidFill>
                <a:latin typeface="Ebrima"/>
                <a:cs typeface="Ebrima"/>
              </a:rPr>
              <a:t>Azioni</a:t>
            </a:r>
            <a:r>
              <a:rPr sz="2000" spc="1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dirty="0">
                <a:solidFill>
                  <a:srgbClr val="2D2E33"/>
                </a:solidFill>
                <a:latin typeface="Ebrima"/>
                <a:cs typeface="Ebrima"/>
              </a:rPr>
              <a:t>Locale</a:t>
            </a:r>
            <a:r>
              <a:rPr sz="2000" spc="-1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dirty="0">
                <a:solidFill>
                  <a:srgbClr val="2D2E33"/>
                </a:solidFill>
                <a:latin typeface="Ebrima"/>
                <a:cs typeface="Ebrima"/>
              </a:rPr>
              <a:t>(GAL)</a:t>
            </a:r>
            <a:r>
              <a:rPr sz="2000" spc="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dirty="0">
                <a:solidFill>
                  <a:srgbClr val="2D2E33"/>
                </a:solidFill>
                <a:latin typeface="Ebrima"/>
                <a:cs typeface="Ebrima"/>
              </a:rPr>
              <a:t>di</a:t>
            </a:r>
            <a:r>
              <a:rPr sz="2000" spc="1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spc="-5" dirty="0">
                <a:solidFill>
                  <a:srgbClr val="2D2E33"/>
                </a:solidFill>
                <a:latin typeface="Ebrima"/>
                <a:cs typeface="Ebrima"/>
              </a:rPr>
              <a:t>candidarsi </a:t>
            </a:r>
            <a:r>
              <a:rPr sz="2000" spc="-64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spc="-5" dirty="0">
                <a:solidFill>
                  <a:srgbClr val="2D2E33"/>
                </a:solidFill>
                <a:latin typeface="Ebrima"/>
                <a:cs typeface="Ebrima"/>
              </a:rPr>
              <a:t>alla</a:t>
            </a:r>
            <a:r>
              <a:rPr sz="2000" spc="3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b="1" spc="-10" dirty="0">
                <a:solidFill>
                  <a:srgbClr val="2D2E33"/>
                </a:solidFill>
                <a:latin typeface="Ebrima"/>
                <a:cs typeface="Ebrima"/>
              </a:rPr>
              <a:t>attuazione</a:t>
            </a:r>
            <a:r>
              <a:rPr sz="2000" b="1" spc="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srgbClr val="2D2E33"/>
                </a:solidFill>
                <a:latin typeface="Ebrima"/>
                <a:cs typeface="Ebrima"/>
              </a:rPr>
              <a:t>di</a:t>
            </a:r>
            <a:r>
              <a:rPr sz="2000" b="1" spc="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b="1" spc="-10" dirty="0">
                <a:solidFill>
                  <a:srgbClr val="2D2E33"/>
                </a:solidFill>
                <a:latin typeface="Ebrima"/>
                <a:cs typeface="Ebrima"/>
              </a:rPr>
              <a:t>una</a:t>
            </a:r>
            <a:r>
              <a:rPr sz="2000" b="1" spc="1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srgbClr val="2D2E33"/>
                </a:solidFill>
                <a:latin typeface="Ebrima"/>
                <a:cs typeface="Ebrima"/>
              </a:rPr>
              <a:t>propria</a:t>
            </a:r>
            <a:r>
              <a:rPr sz="2000" b="1" spc="-1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b="1" dirty="0">
                <a:solidFill>
                  <a:srgbClr val="2D2E33"/>
                </a:solidFill>
                <a:latin typeface="Ebrima"/>
                <a:cs typeface="Ebrima"/>
              </a:rPr>
              <a:t>Strategia</a:t>
            </a:r>
            <a:r>
              <a:rPr sz="2000" b="1" spc="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srgbClr val="2D2E33"/>
                </a:solidFill>
                <a:latin typeface="Ebrima"/>
                <a:cs typeface="Ebrima"/>
              </a:rPr>
              <a:t>di</a:t>
            </a:r>
            <a:r>
              <a:rPr sz="2000" b="1" spc="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srgbClr val="2D2E33"/>
                </a:solidFill>
                <a:latin typeface="Ebrima"/>
                <a:cs typeface="Ebrima"/>
              </a:rPr>
              <a:t>Sviluppo</a:t>
            </a:r>
            <a:r>
              <a:rPr sz="2000" b="1" spc="5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srgbClr val="2D2E33"/>
                </a:solidFill>
                <a:latin typeface="Ebrima"/>
                <a:cs typeface="Ebrima"/>
              </a:rPr>
              <a:t>Locale</a:t>
            </a:r>
            <a:r>
              <a:rPr sz="2000" b="1" spc="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srgbClr val="2D2E33"/>
                </a:solidFill>
                <a:latin typeface="Ebrima"/>
                <a:cs typeface="Ebrima"/>
              </a:rPr>
              <a:t>(SSL),</a:t>
            </a:r>
            <a:r>
              <a:rPr sz="2000" b="1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b="1" spc="-10" dirty="0">
                <a:solidFill>
                  <a:srgbClr val="2D2E33"/>
                </a:solidFill>
                <a:latin typeface="Ebrima"/>
                <a:cs typeface="Ebrima"/>
              </a:rPr>
              <a:t>definita </a:t>
            </a:r>
            <a:r>
              <a:rPr sz="2000" b="1" spc="-5" dirty="0">
                <a:solidFill>
                  <a:srgbClr val="2D2E33"/>
                </a:solidFill>
                <a:latin typeface="Ebrima"/>
                <a:cs typeface="Ebrima"/>
              </a:rPr>
              <a:t> attraverso </a:t>
            </a:r>
            <a:r>
              <a:rPr sz="2000" b="1" spc="-10" dirty="0">
                <a:solidFill>
                  <a:srgbClr val="2D2E33"/>
                </a:solidFill>
                <a:latin typeface="Ebrima"/>
                <a:cs typeface="Ebrima"/>
              </a:rPr>
              <a:t>un </a:t>
            </a:r>
            <a:r>
              <a:rPr sz="2000" b="1" spc="-5" dirty="0">
                <a:solidFill>
                  <a:srgbClr val="2D2E33"/>
                </a:solidFill>
                <a:latin typeface="Ebrima"/>
                <a:cs typeface="Ebrima"/>
              </a:rPr>
              <a:t>approccio partecipativo </a:t>
            </a:r>
            <a:r>
              <a:rPr sz="2400" b="1" i="1" spc="-250" dirty="0">
                <a:solidFill>
                  <a:srgbClr val="2D2E33"/>
                </a:solidFill>
                <a:latin typeface="Verdana"/>
                <a:cs typeface="Verdana"/>
              </a:rPr>
              <a:t>bottom-up</a:t>
            </a:r>
            <a:r>
              <a:rPr sz="2000" b="1" spc="-250" dirty="0">
                <a:solidFill>
                  <a:srgbClr val="2D2E33"/>
                </a:solidFill>
                <a:latin typeface="Ebrima"/>
                <a:cs typeface="Ebrima"/>
              </a:rPr>
              <a:t>,</a:t>
            </a:r>
            <a:r>
              <a:rPr sz="2000" b="1" spc="-24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b="1" dirty="0">
                <a:solidFill>
                  <a:srgbClr val="2D2E33"/>
                </a:solidFill>
                <a:latin typeface="Ebrima"/>
                <a:cs typeface="Ebrima"/>
              </a:rPr>
              <a:t>con </a:t>
            </a:r>
            <a:r>
              <a:rPr sz="2000" b="1" spc="-5" dirty="0">
                <a:solidFill>
                  <a:srgbClr val="2D2E33"/>
                </a:solidFill>
                <a:latin typeface="Ebrima"/>
                <a:cs typeface="Ebrima"/>
              </a:rPr>
              <a:t>il </a:t>
            </a:r>
            <a:r>
              <a:rPr sz="2000" b="1" spc="-10" dirty="0">
                <a:solidFill>
                  <a:srgbClr val="2D2E33"/>
                </a:solidFill>
                <a:latin typeface="Ebrima"/>
                <a:cs typeface="Ebrima"/>
              </a:rPr>
              <a:t>coinvolgimento </a:t>
            </a:r>
            <a:r>
              <a:rPr sz="2000" b="1" spc="-5" dirty="0">
                <a:solidFill>
                  <a:srgbClr val="2D2E33"/>
                </a:solidFill>
                <a:latin typeface="Ebrima"/>
                <a:cs typeface="Ebrima"/>
              </a:rPr>
              <a:t> di</a:t>
            </a:r>
            <a:r>
              <a:rPr sz="2000" b="1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b="1" spc="-10" dirty="0">
                <a:solidFill>
                  <a:srgbClr val="2D2E33"/>
                </a:solidFill>
                <a:latin typeface="Ebrima"/>
                <a:cs typeface="Ebrima"/>
              </a:rPr>
              <a:t>una</a:t>
            </a:r>
            <a:r>
              <a:rPr sz="2000" b="1" spc="1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b="1" dirty="0">
                <a:solidFill>
                  <a:srgbClr val="2D2E33"/>
                </a:solidFill>
                <a:latin typeface="Ebrima"/>
                <a:cs typeface="Ebrima"/>
              </a:rPr>
              <a:t>rete</a:t>
            </a:r>
            <a:r>
              <a:rPr sz="2000" b="1" spc="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srgbClr val="2D2E33"/>
                </a:solidFill>
                <a:latin typeface="Ebrima"/>
                <a:cs typeface="Ebrima"/>
              </a:rPr>
              <a:t>più</a:t>
            </a:r>
            <a:r>
              <a:rPr sz="2000" b="1" spc="1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srgbClr val="2D2E33"/>
                </a:solidFill>
                <a:latin typeface="Ebrima"/>
                <a:cs typeface="Ebrima"/>
              </a:rPr>
              <a:t>ampia</a:t>
            </a:r>
            <a:r>
              <a:rPr sz="2000" b="1" spc="-1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srgbClr val="2D2E33"/>
                </a:solidFill>
                <a:latin typeface="Ebrima"/>
                <a:cs typeface="Ebrima"/>
              </a:rPr>
              <a:t>di</a:t>
            </a:r>
            <a:r>
              <a:rPr sz="2000" b="1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srgbClr val="2D2E33"/>
                </a:solidFill>
                <a:latin typeface="Ebrima"/>
                <a:cs typeface="Ebrima"/>
              </a:rPr>
              <a:t>attori</a:t>
            </a:r>
            <a:r>
              <a:rPr sz="2000" b="1" spc="1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srgbClr val="2D2E33"/>
                </a:solidFill>
                <a:latin typeface="Ebrima"/>
                <a:cs typeface="Ebrima"/>
              </a:rPr>
              <a:t>locali</a:t>
            </a:r>
            <a:r>
              <a:rPr sz="2000" b="1" spc="2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b="1" spc="-10" dirty="0">
                <a:solidFill>
                  <a:srgbClr val="2D2E33"/>
                </a:solidFill>
                <a:latin typeface="Ebrima"/>
                <a:cs typeface="Ebrima"/>
              </a:rPr>
              <a:t>(enti</a:t>
            </a:r>
            <a:r>
              <a:rPr sz="2000" b="1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b="1" spc="-10" dirty="0">
                <a:solidFill>
                  <a:srgbClr val="2D2E33"/>
                </a:solidFill>
                <a:latin typeface="Ebrima"/>
                <a:cs typeface="Ebrima"/>
              </a:rPr>
              <a:t>pubblici,</a:t>
            </a:r>
            <a:r>
              <a:rPr sz="2000" b="1" spc="5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srgbClr val="2D2E33"/>
                </a:solidFill>
                <a:latin typeface="Ebrima"/>
                <a:cs typeface="Ebrima"/>
              </a:rPr>
              <a:t>privati,</a:t>
            </a:r>
            <a:r>
              <a:rPr sz="2000" b="1" spc="3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b="1" spc="-10" dirty="0">
                <a:solidFill>
                  <a:srgbClr val="2D2E33"/>
                </a:solidFill>
                <a:latin typeface="Ebrima"/>
                <a:cs typeface="Ebrima"/>
              </a:rPr>
              <a:t>associazioni, </a:t>
            </a:r>
            <a:r>
              <a:rPr sz="2000" b="1" spc="-5" dirty="0">
                <a:solidFill>
                  <a:srgbClr val="2D2E33"/>
                </a:solidFill>
                <a:latin typeface="Ebrima"/>
                <a:cs typeface="Ebrima"/>
              </a:rPr>
              <a:t> stakeholder,</a:t>
            </a:r>
            <a:r>
              <a:rPr sz="2000" b="1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srgbClr val="2D2E33"/>
                </a:solidFill>
                <a:latin typeface="Ebrima"/>
                <a:cs typeface="Ebrima"/>
              </a:rPr>
              <a:t>privati </a:t>
            </a:r>
            <a:r>
              <a:rPr sz="2000" b="1" spc="-10" dirty="0">
                <a:solidFill>
                  <a:srgbClr val="2D2E33"/>
                </a:solidFill>
                <a:latin typeface="Ebrima"/>
                <a:cs typeface="Ebrima"/>
              </a:rPr>
              <a:t>cittadini,</a:t>
            </a:r>
            <a:r>
              <a:rPr sz="2000" b="1" spc="7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srgbClr val="2D2E33"/>
                </a:solidFill>
                <a:latin typeface="Ebrima"/>
                <a:cs typeface="Ebrima"/>
              </a:rPr>
              <a:t>etc…)</a:t>
            </a:r>
            <a:endParaRPr sz="2000" dirty="0">
              <a:latin typeface="Ebrima"/>
              <a:cs typeface="Ebrima"/>
            </a:endParaRPr>
          </a:p>
          <a:p>
            <a:pPr marL="12700" algn="just">
              <a:spcBef>
                <a:spcPts val="2300"/>
              </a:spcBef>
            </a:pPr>
            <a:r>
              <a:rPr spc="-60" dirty="0">
                <a:solidFill>
                  <a:srgbClr val="2D2E33"/>
                </a:solidFill>
                <a:latin typeface="Ebrima"/>
                <a:cs typeface="Ebrima"/>
              </a:rPr>
              <a:t>Lo</a:t>
            </a:r>
            <a:r>
              <a:rPr spc="-4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pc="-55" dirty="0">
                <a:solidFill>
                  <a:srgbClr val="2D2E33"/>
                </a:solidFill>
                <a:latin typeface="Ebrima"/>
                <a:cs typeface="Ebrima"/>
              </a:rPr>
              <a:t>Sviluppo</a:t>
            </a:r>
            <a:r>
              <a:rPr spc="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pc="-50" dirty="0">
                <a:solidFill>
                  <a:srgbClr val="2D2E33"/>
                </a:solidFill>
                <a:latin typeface="Ebrima"/>
                <a:cs typeface="Ebrima"/>
              </a:rPr>
              <a:t>Locale</a:t>
            </a:r>
            <a:r>
              <a:rPr spc="-45" dirty="0">
                <a:solidFill>
                  <a:srgbClr val="2D2E33"/>
                </a:solidFill>
                <a:latin typeface="Ebrima"/>
                <a:cs typeface="Ebrima"/>
              </a:rPr>
              <a:t> di</a:t>
            </a:r>
            <a:r>
              <a:rPr spc="-2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pc="-55" dirty="0">
                <a:solidFill>
                  <a:srgbClr val="2D2E33"/>
                </a:solidFill>
                <a:latin typeface="Ebrima"/>
                <a:cs typeface="Ebrima"/>
              </a:rPr>
              <a:t>tipo</a:t>
            </a:r>
            <a:r>
              <a:rPr spc="-1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pc="-50" dirty="0">
                <a:solidFill>
                  <a:srgbClr val="2D2E33"/>
                </a:solidFill>
                <a:latin typeface="Ebrima"/>
                <a:cs typeface="Ebrima"/>
              </a:rPr>
              <a:t>partecipativo</a:t>
            </a:r>
            <a:r>
              <a:rPr spc="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pc="-55" dirty="0">
                <a:solidFill>
                  <a:srgbClr val="2D2E33"/>
                </a:solidFill>
                <a:latin typeface="Ebrima"/>
                <a:cs typeface="Ebrima"/>
              </a:rPr>
              <a:t>è</a:t>
            </a:r>
            <a:r>
              <a:rPr spc="-2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pc="-60" dirty="0">
                <a:solidFill>
                  <a:srgbClr val="2D2E33"/>
                </a:solidFill>
                <a:latin typeface="Ebrima"/>
                <a:cs typeface="Ebrima"/>
              </a:rPr>
              <a:t>normato</a:t>
            </a:r>
            <a:r>
              <a:rPr spc="-3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pc="-45" dirty="0">
                <a:solidFill>
                  <a:srgbClr val="2D2E33"/>
                </a:solidFill>
                <a:latin typeface="Ebrima"/>
                <a:cs typeface="Ebrima"/>
              </a:rPr>
              <a:t>dall’art.</a:t>
            </a:r>
            <a:r>
              <a:rPr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pc="-65" dirty="0">
                <a:solidFill>
                  <a:srgbClr val="2D2E33"/>
                </a:solidFill>
                <a:latin typeface="Ebrima"/>
                <a:cs typeface="Ebrima"/>
              </a:rPr>
              <a:t>31</a:t>
            </a:r>
            <a:r>
              <a:rPr spc="-1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pc="-55" dirty="0">
                <a:solidFill>
                  <a:srgbClr val="2D2E33"/>
                </a:solidFill>
                <a:latin typeface="Ebrima"/>
                <a:cs typeface="Ebrima"/>
              </a:rPr>
              <a:t>e</a:t>
            </a:r>
            <a:r>
              <a:rPr spc="-45" dirty="0">
                <a:solidFill>
                  <a:srgbClr val="2D2E33"/>
                </a:solidFill>
                <a:latin typeface="Ebrima"/>
                <a:cs typeface="Ebrima"/>
              </a:rPr>
              <a:t> successivi </a:t>
            </a:r>
            <a:r>
              <a:rPr spc="-50" dirty="0">
                <a:solidFill>
                  <a:srgbClr val="2D2E33"/>
                </a:solidFill>
                <a:latin typeface="Ebrima"/>
                <a:cs typeface="Ebrima"/>
              </a:rPr>
              <a:t>del</a:t>
            </a:r>
            <a:r>
              <a:rPr spc="-2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pc="-60" dirty="0">
                <a:solidFill>
                  <a:srgbClr val="2D2E33"/>
                </a:solidFill>
                <a:latin typeface="Ebrima"/>
                <a:cs typeface="Ebrima"/>
              </a:rPr>
              <a:t>regolamento</a:t>
            </a:r>
            <a:r>
              <a:rPr spc="-1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pc="-45" dirty="0">
                <a:solidFill>
                  <a:srgbClr val="2D2E33"/>
                </a:solidFill>
                <a:latin typeface="Ebrima"/>
                <a:cs typeface="Ebrima"/>
              </a:rPr>
              <a:t>(UE)</a:t>
            </a:r>
            <a:endParaRPr dirty="0">
              <a:latin typeface="Ebrima"/>
              <a:cs typeface="Ebrima"/>
            </a:endParaRPr>
          </a:p>
          <a:p>
            <a:pPr marL="12700"/>
            <a:r>
              <a:rPr spc="-65" dirty="0">
                <a:solidFill>
                  <a:srgbClr val="2D2E33"/>
                </a:solidFill>
                <a:latin typeface="Ebrima"/>
                <a:cs typeface="Ebrima"/>
              </a:rPr>
              <a:t>2021/1060,</a:t>
            </a:r>
            <a:r>
              <a:rPr spc="10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pc="-60" dirty="0">
                <a:solidFill>
                  <a:srgbClr val="2D2E33"/>
                </a:solidFill>
                <a:latin typeface="Ebrima"/>
                <a:cs typeface="Ebrima"/>
              </a:rPr>
              <a:t>nonché</a:t>
            </a:r>
            <a:r>
              <a:rPr spc="-45" dirty="0">
                <a:solidFill>
                  <a:srgbClr val="2D2E33"/>
                </a:solidFill>
                <a:latin typeface="Ebrima"/>
                <a:cs typeface="Ebrima"/>
              </a:rPr>
              <a:t> dall’art.</a:t>
            </a:r>
            <a:r>
              <a:rPr spc="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pc="-65" dirty="0">
                <a:solidFill>
                  <a:srgbClr val="2D2E33"/>
                </a:solidFill>
                <a:latin typeface="Ebrima"/>
                <a:cs typeface="Ebrima"/>
              </a:rPr>
              <a:t>77</a:t>
            </a:r>
            <a:r>
              <a:rPr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pc="-65" dirty="0">
                <a:solidFill>
                  <a:srgbClr val="2D2E33"/>
                </a:solidFill>
                <a:latin typeface="Ebrima"/>
                <a:cs typeface="Ebrima"/>
              </a:rPr>
              <a:t>comma </a:t>
            </a:r>
            <a:r>
              <a:rPr spc="-55" dirty="0">
                <a:solidFill>
                  <a:srgbClr val="2D2E33"/>
                </a:solidFill>
                <a:latin typeface="Ebrima"/>
                <a:cs typeface="Ebrima"/>
              </a:rPr>
              <a:t>1</a:t>
            </a:r>
            <a:r>
              <a:rPr spc="-2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pc="-50" dirty="0">
                <a:solidFill>
                  <a:srgbClr val="2D2E33"/>
                </a:solidFill>
                <a:latin typeface="Ebrima"/>
                <a:cs typeface="Ebrima"/>
              </a:rPr>
              <a:t>lettera</a:t>
            </a:r>
            <a:r>
              <a:rPr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pc="-35" dirty="0">
                <a:solidFill>
                  <a:srgbClr val="2D2E33"/>
                </a:solidFill>
                <a:latin typeface="Ebrima"/>
                <a:cs typeface="Ebrima"/>
              </a:rPr>
              <a:t>c)</a:t>
            </a:r>
            <a:r>
              <a:rPr spc="-5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pc="-55" dirty="0">
                <a:solidFill>
                  <a:srgbClr val="2D2E33"/>
                </a:solidFill>
                <a:latin typeface="Ebrima"/>
                <a:cs typeface="Ebrima"/>
              </a:rPr>
              <a:t>del</a:t>
            </a:r>
            <a:r>
              <a:rPr spc="-1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pc="-60" dirty="0">
                <a:solidFill>
                  <a:srgbClr val="2D2E33"/>
                </a:solidFill>
                <a:latin typeface="Ebrima"/>
                <a:cs typeface="Ebrima"/>
              </a:rPr>
              <a:t>regolamento</a:t>
            </a:r>
            <a:r>
              <a:rPr spc="-1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pc="-45" dirty="0">
                <a:solidFill>
                  <a:srgbClr val="2D2E33"/>
                </a:solidFill>
                <a:latin typeface="Ebrima"/>
                <a:cs typeface="Ebrima"/>
              </a:rPr>
              <a:t>(UE)</a:t>
            </a:r>
            <a:r>
              <a:rPr spc="-5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pc="-65" dirty="0">
                <a:solidFill>
                  <a:srgbClr val="2D2E33"/>
                </a:solidFill>
                <a:latin typeface="Ebrima"/>
                <a:cs typeface="Ebrima"/>
              </a:rPr>
              <a:t>2021/2115</a:t>
            </a:r>
            <a:endParaRPr dirty="0">
              <a:latin typeface="Ebrima"/>
              <a:cs typeface="Ebrima"/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58824262-B4E9-90D3-F2D2-B0839CC0E4D1}"/>
              </a:ext>
            </a:extLst>
          </p:cNvPr>
          <p:cNvSpPr txBox="1"/>
          <p:nvPr/>
        </p:nvSpPr>
        <p:spPr>
          <a:xfrm>
            <a:off x="792189" y="1562881"/>
            <a:ext cx="10557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cap="small" dirty="0">
                <a:solidFill>
                  <a:srgbClr val="00682F"/>
                </a:solidFill>
              </a:rPr>
              <a:t>I Gruppi di Azione Locale nella Programmazione 2023-2027</a:t>
            </a:r>
          </a:p>
        </p:txBody>
      </p:sp>
    </p:spTree>
    <p:extLst>
      <p:ext uri="{BB962C8B-B14F-4D97-AF65-F5344CB8AC3E}">
        <p14:creationId xmlns:p14="http://schemas.microsoft.com/office/powerpoint/2010/main" val="36007341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 descr="Pulita_Tavola disegno 1 copi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" y="0"/>
            <a:ext cx="12186584" cy="6858000"/>
          </a:xfrm>
          <a:prstGeom prst="rect">
            <a:avLst/>
          </a:prstGeom>
        </p:spPr>
      </p:pic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58824262-B4E9-90D3-F2D2-B0839CC0E4D1}"/>
              </a:ext>
            </a:extLst>
          </p:cNvPr>
          <p:cNvSpPr txBox="1"/>
          <p:nvPr/>
        </p:nvSpPr>
        <p:spPr>
          <a:xfrm>
            <a:off x="680085" y="1564418"/>
            <a:ext cx="105575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cap="small" dirty="0">
                <a:solidFill>
                  <a:srgbClr val="00682F"/>
                </a:solidFill>
              </a:rPr>
              <a:t>Intervento SRD07 “Investimenti in infrastrutture l'agricoltura e per lo sviluppo socioeconomico delle aree rurali” </a:t>
            </a: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C3FE218A-AE92-E2BA-D043-9F28FF080F0A}"/>
              </a:ext>
            </a:extLst>
          </p:cNvPr>
          <p:cNvSpPr txBox="1"/>
          <p:nvPr/>
        </p:nvSpPr>
        <p:spPr>
          <a:xfrm>
            <a:off x="278867" y="2441131"/>
            <a:ext cx="10680700" cy="368620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7100"/>
              </a:lnSpc>
              <a:spcBef>
                <a:spcPts val="90"/>
              </a:spcBef>
            </a:pPr>
            <a:r>
              <a:rPr lang="it-IT" dirty="0">
                <a:solidFill>
                  <a:prstClr val="black"/>
                </a:solidFill>
                <a:latin typeface="Ebrima"/>
                <a:cs typeface="Ebrima"/>
              </a:rPr>
              <a:t>Interventi ammissibili:</a:t>
            </a:r>
          </a:p>
          <a:p>
            <a:pPr marL="538163" marR="5080" lvl="0" indent="-342900" algn="just" defTabSz="914400" rtl="0" eaLnBrk="1" fontAlgn="auto" latinLnBrk="0" hangingPunct="1">
              <a:lnSpc>
                <a:spcPct val="1071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it-IT" sz="2000" b="1" i="0" u="none" strike="noStrike" kern="1200" cap="none" spc="-5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Ebrima"/>
                <a:ea typeface="+mn-ea"/>
                <a:cs typeface="Ebrima"/>
              </a:rPr>
              <a:t>reti viarie al servizio delle aree rurali</a:t>
            </a:r>
            <a:r>
              <a:rPr lang="it-IT" sz="1600" spc="-5" dirty="0">
                <a:latin typeface="Ebrima"/>
                <a:cs typeface="Ebrima"/>
              </a:rPr>
              <a:t>: sostegno alla realizzazione, adeguamento e ampliamento della viabilità a servizio delle aree rurali e delle aziende agricole con l’obiettivo di rendere maggiormente fruibili le aree interessate dagli interventi, anche con riguardo alla messa in sicurezza del territorio (es. piazzole di sosta e movimentazione, pubblica illuminazione, sorveglianza etc.);</a:t>
            </a:r>
          </a:p>
          <a:p>
            <a:pPr marL="538163" marR="5080" indent="-342900" algn="just">
              <a:lnSpc>
                <a:spcPct val="107100"/>
              </a:lnSpc>
              <a:spcBef>
                <a:spcPts val="90"/>
              </a:spcBef>
              <a:buFont typeface="Wingdings" panose="05000000000000000000" pitchFamily="2" charset="2"/>
              <a:buChar char="ü"/>
              <a:defRPr/>
            </a:pPr>
            <a:r>
              <a:rPr kumimoji="0" lang="it-IT" sz="2000" b="1" i="0" u="none" strike="noStrike" kern="1200" cap="none" spc="-5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Ebrima"/>
                <a:ea typeface="+mn-ea"/>
                <a:cs typeface="Ebrima"/>
              </a:rPr>
              <a:t>infrastrutture turistiche</a:t>
            </a:r>
            <a:r>
              <a:rPr lang="it-IT" sz="1600" spc="-5" dirty="0">
                <a:latin typeface="Ebrima"/>
                <a:cs typeface="Ebrima"/>
              </a:rPr>
              <a:t>: realizzazione, adeguamento e ampliamento di immobili, beni o aree pubbliche utilizzabili dalla collettività per migliorare la fruizione turistica dell’area GAL (es. percorsi escursionistici, sviluppo di attività turistiche e sportive, itinerari tematici, punti ristoro, punti di accoglienza turistica, etc…)</a:t>
            </a:r>
          </a:p>
          <a:p>
            <a:pPr marL="538163" marR="5080" lvl="0" indent="-342900" algn="just" defTabSz="914400" rtl="0" eaLnBrk="1" fontAlgn="auto" latinLnBrk="0" hangingPunct="1">
              <a:lnSpc>
                <a:spcPct val="1071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it-IT" sz="2000" b="1" i="0" u="none" strike="noStrike" kern="1200" cap="none" spc="-5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Ebrima"/>
                <a:ea typeface="+mn-ea"/>
                <a:cs typeface="Ebrima"/>
              </a:rPr>
              <a:t>infrastrutture ricreative</a:t>
            </a:r>
            <a:r>
              <a:rPr lang="it-IT" sz="1600" spc="-5" dirty="0">
                <a:latin typeface="Ebrima"/>
                <a:cs typeface="Ebrima"/>
              </a:rPr>
              <a:t>: realizzazione, adeguamento e ampliamento di immobili, beni o aree pubbliche di tipo ricreativo (strutture per attività sportive all’aperto, teatri, musei, ecomusei, cinema, circoli, orti botanici, spazi destinati a ludoteche, spazi polifunzionali ricreativi, aree attrezzate per l’infanzia) a servizio della collettività dell‘area GAL, ma anche come volano per attività svolte da persone non residenti che possono usufruire di tali infrastrutture. </a:t>
            </a:r>
          </a:p>
        </p:txBody>
      </p:sp>
      <p:pic>
        <p:nvPicPr>
          <p:cNvPr id="15" name="Immagine 14" descr="Immagine che contiene illustrazione, clipart, design&#10;&#10;Descrizione generata automaticamente con attendibilità media">
            <a:extLst>
              <a:ext uri="{FF2B5EF4-FFF2-40B4-BE49-F238E27FC236}">
                <a16:creationId xmlns:a16="http://schemas.microsoft.com/office/drawing/2014/main" id="{5D77D1C9-51FA-EE21-C963-43ABA7BC8D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367" y="6301279"/>
            <a:ext cx="475080" cy="43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7330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 descr="Pulita_Tavola disegno 1 copi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" y="0"/>
            <a:ext cx="12186584" cy="6858000"/>
          </a:xfrm>
          <a:prstGeom prst="rect">
            <a:avLst/>
          </a:prstGeom>
        </p:spPr>
      </p:pic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58824262-B4E9-90D3-F2D2-B0839CC0E4D1}"/>
              </a:ext>
            </a:extLst>
          </p:cNvPr>
          <p:cNvSpPr txBox="1"/>
          <p:nvPr/>
        </p:nvSpPr>
        <p:spPr>
          <a:xfrm>
            <a:off x="618491" y="1664448"/>
            <a:ext cx="10557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cap="small" dirty="0">
                <a:solidFill>
                  <a:srgbClr val="00682F"/>
                </a:solidFill>
              </a:rPr>
              <a:t>Riflettiamo e Decidiamo insieme…</a:t>
            </a: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C3FE218A-AE92-E2BA-D043-9F28FF080F0A}"/>
              </a:ext>
            </a:extLst>
          </p:cNvPr>
          <p:cNvSpPr txBox="1"/>
          <p:nvPr/>
        </p:nvSpPr>
        <p:spPr>
          <a:xfrm>
            <a:off x="618491" y="1754844"/>
            <a:ext cx="10680700" cy="200965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7100"/>
              </a:lnSpc>
              <a:spcBef>
                <a:spcPts val="90"/>
              </a:spcBef>
            </a:pPr>
            <a:endParaRPr lang="it-IT" sz="2400" dirty="0">
              <a:solidFill>
                <a:prstClr val="black"/>
              </a:solidFill>
              <a:latin typeface="Ebrima"/>
              <a:cs typeface="Ebrima"/>
            </a:endParaRPr>
          </a:p>
          <a:p>
            <a:pPr marL="12700" marR="5080" algn="just">
              <a:lnSpc>
                <a:spcPct val="107100"/>
              </a:lnSpc>
              <a:spcBef>
                <a:spcPts val="90"/>
              </a:spcBef>
            </a:pPr>
            <a:endParaRPr lang="it-IT" sz="2400" dirty="0">
              <a:solidFill>
                <a:prstClr val="black"/>
              </a:solidFill>
              <a:latin typeface="Ebrima"/>
              <a:cs typeface="Ebrima"/>
            </a:endParaRPr>
          </a:p>
          <a:p>
            <a:pPr marL="12700" marR="5080" algn="just">
              <a:lnSpc>
                <a:spcPct val="107100"/>
              </a:lnSpc>
              <a:spcBef>
                <a:spcPts val="90"/>
              </a:spcBef>
            </a:pPr>
            <a:endParaRPr lang="it-IT" sz="2400" dirty="0">
              <a:solidFill>
                <a:prstClr val="black"/>
              </a:solidFill>
              <a:latin typeface="Ebrima"/>
              <a:cs typeface="Ebrima"/>
            </a:endParaRPr>
          </a:p>
          <a:p>
            <a:pPr marL="12700" marR="5080" algn="just">
              <a:lnSpc>
                <a:spcPct val="107100"/>
              </a:lnSpc>
              <a:spcBef>
                <a:spcPts val="90"/>
              </a:spcBef>
            </a:pPr>
            <a:endParaRPr lang="it-IT" sz="2400" dirty="0">
              <a:solidFill>
                <a:prstClr val="black"/>
              </a:solidFill>
              <a:latin typeface="Ebrima"/>
              <a:cs typeface="Ebrima"/>
            </a:endParaRPr>
          </a:p>
          <a:p>
            <a:pPr marL="12700" marR="5080" algn="just">
              <a:lnSpc>
                <a:spcPct val="107100"/>
              </a:lnSpc>
              <a:spcBef>
                <a:spcPts val="90"/>
              </a:spcBef>
            </a:pPr>
            <a:endParaRPr sz="2400" dirty="0">
              <a:solidFill>
                <a:prstClr val="black"/>
              </a:solidFill>
              <a:latin typeface="Ebrima"/>
              <a:cs typeface="Ebrima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21672B8-DC74-B73A-6243-D79FA4B9FD97}"/>
              </a:ext>
            </a:extLst>
          </p:cNvPr>
          <p:cNvSpPr txBox="1"/>
          <p:nvPr/>
        </p:nvSpPr>
        <p:spPr>
          <a:xfrm>
            <a:off x="537211" y="2439559"/>
            <a:ext cx="1037335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it-IT" sz="2400" b="1" dirty="0">
                <a:solidFill>
                  <a:prstClr val="black"/>
                </a:solidFill>
                <a:latin typeface="Ebrima"/>
                <a:cs typeface="Ebrima"/>
              </a:rPr>
              <a:t>Quali beni/immobili pubblici sono sotto utilizzati o non sono fruibili?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it-IT" sz="2400" b="1" dirty="0">
                <a:solidFill>
                  <a:prstClr val="black"/>
                </a:solidFill>
                <a:latin typeface="Ebrima"/>
                <a:cs typeface="Ebrima"/>
              </a:rPr>
              <a:t>Quali sono gli attrattori culturali e turistici che identificano il nostro territorio che necessitano di essere riqualificati e valorizzati?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it-IT" sz="2400" b="1" dirty="0">
                <a:solidFill>
                  <a:prstClr val="black"/>
                </a:solidFill>
                <a:latin typeface="Ebrima"/>
                <a:cs typeface="Ebrima"/>
              </a:rPr>
              <a:t>Quali servizi di base risultano carenti sul territorio?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it-IT" sz="2400" b="1" dirty="0">
                <a:solidFill>
                  <a:prstClr val="black"/>
                </a:solidFill>
                <a:latin typeface="Ebrima"/>
                <a:cs typeface="Ebrima"/>
              </a:rPr>
              <a:t>Quali sono le attività economiche in grado di promuovere le tipicità del nostro territorio?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it-IT" sz="2400" b="1" dirty="0">
                <a:solidFill>
                  <a:prstClr val="black"/>
                </a:solidFill>
                <a:latin typeface="Ebrima"/>
                <a:cs typeface="Ebrima"/>
              </a:rPr>
              <a:t>Quali sono le attività economiche che necessitano di essere sostenuti ed incentivati? </a:t>
            </a:r>
          </a:p>
        </p:txBody>
      </p:sp>
      <p:pic>
        <p:nvPicPr>
          <p:cNvPr id="15" name="Immagine 14" descr="Immagine che contiene illustrazione, clipart, design&#10;&#10;Descrizione generata automaticamente con attendibilità media">
            <a:extLst>
              <a:ext uri="{FF2B5EF4-FFF2-40B4-BE49-F238E27FC236}">
                <a16:creationId xmlns:a16="http://schemas.microsoft.com/office/drawing/2014/main" id="{5D77D1C9-51FA-EE21-C963-43ABA7BC8D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367" y="6301279"/>
            <a:ext cx="475080" cy="43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4904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 descr="Pulita_Tavola disegno 1 copi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" y="0"/>
            <a:ext cx="12186584" cy="6858000"/>
          </a:xfrm>
          <a:prstGeom prst="rect">
            <a:avLst/>
          </a:prstGeom>
        </p:spPr>
      </p:pic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58824262-B4E9-90D3-F2D2-B0839CC0E4D1}"/>
              </a:ext>
            </a:extLst>
          </p:cNvPr>
          <p:cNvSpPr txBox="1"/>
          <p:nvPr/>
        </p:nvSpPr>
        <p:spPr>
          <a:xfrm>
            <a:off x="625134" y="1589259"/>
            <a:ext cx="10557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cap="small" dirty="0">
                <a:solidFill>
                  <a:srgbClr val="00682F"/>
                </a:solidFill>
              </a:rPr>
              <a:t>Risorse finanziarie per la Nuova Strategia di Sviluppo Locale (SSL)</a:t>
            </a: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698125DD-2EA4-FE8C-88F0-AC05B1F73FD1}"/>
              </a:ext>
            </a:extLst>
          </p:cNvPr>
          <p:cNvSpPr txBox="1"/>
          <p:nvPr/>
        </p:nvSpPr>
        <p:spPr>
          <a:xfrm>
            <a:off x="723999" y="2158272"/>
            <a:ext cx="10680700" cy="254864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7100"/>
              </a:lnSpc>
              <a:spcBef>
                <a:spcPts val="90"/>
              </a:spcBef>
            </a:pPr>
            <a:r>
              <a:rPr lang="it-IT" sz="2200" b="1" spc="-5" dirty="0">
                <a:solidFill>
                  <a:srgbClr val="C00000"/>
                </a:solidFill>
                <a:latin typeface="Ebrima"/>
                <a:cs typeface="Ebrima"/>
              </a:rPr>
              <a:t>Per ottenere il massimo del punteggio la nuova SSL non può superare una dotazione finanziaria pari a 5,5 Milioni di Euro.</a:t>
            </a:r>
          </a:p>
          <a:p>
            <a:pPr marL="12700" marR="5080" algn="just">
              <a:lnSpc>
                <a:spcPct val="107100"/>
              </a:lnSpc>
              <a:spcBef>
                <a:spcPts val="90"/>
              </a:spcBef>
            </a:pPr>
            <a:r>
              <a:rPr lang="it-IT" sz="2200" dirty="0">
                <a:solidFill>
                  <a:prstClr val="black"/>
                </a:solidFill>
                <a:latin typeface="Ebrima"/>
                <a:cs typeface="Ebrima"/>
              </a:rPr>
              <a:t>Ad ogni modo il GAL Ponte Lama ha dimostrato, soprattutto nella precedente programmazione, di integrare la SSL con altri strumenti finanziari messi a disposizione dalla Comunità Europea.</a:t>
            </a:r>
          </a:p>
          <a:p>
            <a:pPr marL="12700" marR="5080" algn="just">
              <a:lnSpc>
                <a:spcPct val="107100"/>
              </a:lnSpc>
              <a:spcBef>
                <a:spcPts val="90"/>
              </a:spcBef>
            </a:pPr>
            <a:r>
              <a:rPr lang="it-IT" sz="2200" b="1" spc="-5" dirty="0">
                <a:solidFill>
                  <a:srgbClr val="C00000"/>
                </a:solidFill>
                <a:latin typeface="Ebrima"/>
                <a:cs typeface="Ebrima"/>
              </a:rPr>
              <a:t>…continueremo, anzi rafforzeremo, il nostro ruolo di Agenzia di Sviluppo Locale portando finanziamenti aggiuntivi al nostro territorio</a:t>
            </a:r>
            <a:endParaRPr sz="2200" b="1" spc="-5" dirty="0">
              <a:solidFill>
                <a:srgbClr val="C00000"/>
              </a:solidFill>
              <a:latin typeface="Ebrima"/>
              <a:cs typeface="Ebrima"/>
            </a:endParaRPr>
          </a:p>
        </p:txBody>
      </p:sp>
      <p:grpSp>
        <p:nvGrpSpPr>
          <p:cNvPr id="4" name="object 10">
            <a:extLst>
              <a:ext uri="{FF2B5EF4-FFF2-40B4-BE49-F238E27FC236}">
                <a16:creationId xmlns:a16="http://schemas.microsoft.com/office/drawing/2014/main" id="{25875E4C-AB2A-7164-4895-45358C267085}"/>
              </a:ext>
            </a:extLst>
          </p:cNvPr>
          <p:cNvGrpSpPr/>
          <p:nvPr/>
        </p:nvGrpSpPr>
        <p:grpSpPr>
          <a:xfrm>
            <a:off x="453312" y="4919600"/>
            <a:ext cx="11190555" cy="1711842"/>
            <a:chOff x="222216" y="3358896"/>
            <a:chExt cx="11850440" cy="2609088"/>
          </a:xfrm>
        </p:grpSpPr>
        <p:pic>
          <p:nvPicPr>
            <p:cNvPr id="6" name="object 12">
              <a:extLst>
                <a:ext uri="{FF2B5EF4-FFF2-40B4-BE49-F238E27FC236}">
                  <a16:creationId xmlns:a16="http://schemas.microsoft.com/office/drawing/2014/main" id="{C246E8BE-E230-CED9-8EFE-8286AC7AF88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73680" y="3358896"/>
              <a:ext cx="3998976" cy="2609088"/>
            </a:xfrm>
            <a:prstGeom prst="rect">
              <a:avLst/>
            </a:prstGeom>
          </p:spPr>
        </p:pic>
        <p:pic>
          <p:nvPicPr>
            <p:cNvPr id="7" name="object 13">
              <a:extLst>
                <a:ext uri="{FF2B5EF4-FFF2-40B4-BE49-F238E27FC236}">
                  <a16:creationId xmlns:a16="http://schemas.microsoft.com/office/drawing/2014/main" id="{A62C6CF8-9813-B729-5648-AFAE95DEA732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2216" y="3358896"/>
              <a:ext cx="4062984" cy="2609088"/>
            </a:xfrm>
            <a:prstGeom prst="rect">
              <a:avLst/>
            </a:prstGeom>
          </p:spPr>
        </p:pic>
      </p:grpSp>
      <p:pic>
        <p:nvPicPr>
          <p:cNvPr id="15" name="Immagine 14" descr="Immagine che contiene illustrazione, clipart, design&#10;&#10;Descrizione generata automaticamente con attendibilità media">
            <a:extLst>
              <a:ext uri="{FF2B5EF4-FFF2-40B4-BE49-F238E27FC236}">
                <a16:creationId xmlns:a16="http://schemas.microsoft.com/office/drawing/2014/main" id="{5D77D1C9-51FA-EE21-C963-43ABA7BC8D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367" y="6301279"/>
            <a:ext cx="475080" cy="43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7239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 descr="Slide_power point def_Tavola disegno 1 copi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" y="0"/>
            <a:ext cx="12186584" cy="6858000"/>
          </a:xfrm>
          <a:prstGeom prst="rect">
            <a:avLst/>
          </a:prstGeom>
        </p:spPr>
      </p:pic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58824262-B4E9-90D3-F2D2-B0839CC0E4D1}"/>
              </a:ext>
            </a:extLst>
          </p:cNvPr>
          <p:cNvSpPr txBox="1"/>
          <p:nvPr/>
        </p:nvSpPr>
        <p:spPr>
          <a:xfrm>
            <a:off x="537211" y="1554089"/>
            <a:ext cx="10557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cap="small" dirty="0">
                <a:solidFill>
                  <a:srgbClr val="00682F"/>
                </a:solidFill>
              </a:rPr>
              <a:t>Tempistiche</a:t>
            </a:r>
            <a:endParaRPr lang="it-IT" sz="2800" b="1" cap="small" dirty="0">
              <a:solidFill>
                <a:srgbClr val="00682F"/>
              </a:solidFill>
            </a:endParaRP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698125DD-2EA4-FE8C-88F0-AC05B1F73FD1}"/>
              </a:ext>
            </a:extLst>
          </p:cNvPr>
          <p:cNvSpPr txBox="1"/>
          <p:nvPr/>
        </p:nvSpPr>
        <p:spPr>
          <a:xfrm>
            <a:off x="618491" y="2404456"/>
            <a:ext cx="10680700" cy="198631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7100"/>
              </a:lnSpc>
              <a:spcBef>
                <a:spcPts val="90"/>
              </a:spcBef>
            </a:pPr>
            <a:r>
              <a:rPr lang="it-IT" sz="2400" b="1" spc="-5" dirty="0">
                <a:solidFill>
                  <a:srgbClr val="C00000"/>
                </a:solidFill>
                <a:latin typeface="Ebrima"/>
                <a:cs typeface="Ebrima"/>
              </a:rPr>
              <a:t>Entro il 16 ottobre 2023 </a:t>
            </a:r>
            <a:r>
              <a:rPr lang="it-IT" sz="2400" dirty="0">
                <a:solidFill>
                  <a:srgbClr val="2D2E33"/>
                </a:solidFill>
                <a:latin typeface="Ebrima"/>
                <a:cs typeface="Ebrima"/>
              </a:rPr>
              <a:t>il GAL Ponte Lama deve trasmettere alla Regione una proposta di SSL.</a:t>
            </a:r>
          </a:p>
          <a:p>
            <a:pPr marL="12700" marR="5080" algn="just">
              <a:lnSpc>
                <a:spcPct val="107100"/>
              </a:lnSpc>
              <a:spcBef>
                <a:spcPts val="90"/>
              </a:spcBef>
            </a:pPr>
            <a:r>
              <a:rPr lang="it-IT" sz="2400" dirty="0">
                <a:solidFill>
                  <a:srgbClr val="2D2E33"/>
                </a:solidFill>
                <a:latin typeface="Ebrima"/>
                <a:cs typeface="Ebrima"/>
              </a:rPr>
              <a:t>L’eventuale ammissione a finanziamento della SSL 2023-2027 è stimata entro il 2023.</a:t>
            </a:r>
          </a:p>
          <a:p>
            <a:pPr marL="12700" marR="5080" algn="just">
              <a:lnSpc>
                <a:spcPct val="107100"/>
              </a:lnSpc>
              <a:spcBef>
                <a:spcPts val="90"/>
              </a:spcBef>
            </a:pPr>
            <a:r>
              <a:rPr lang="it-IT" sz="2400" b="1" spc="-5" dirty="0">
                <a:solidFill>
                  <a:srgbClr val="C00000"/>
                </a:solidFill>
                <a:latin typeface="Ebrima"/>
                <a:cs typeface="Ebrima"/>
              </a:rPr>
              <a:t>La pubblicazione dei primi bandi potrà avvenire dal 2024.</a:t>
            </a:r>
            <a:endParaRPr sz="2400" b="1" spc="-5" dirty="0">
              <a:solidFill>
                <a:srgbClr val="C00000"/>
              </a:solidFill>
              <a:latin typeface="Ebrima"/>
              <a:cs typeface="Ebrima"/>
            </a:endParaRPr>
          </a:p>
        </p:txBody>
      </p:sp>
      <p:pic>
        <p:nvPicPr>
          <p:cNvPr id="15" name="Immagine 14" descr="Immagine che contiene illustrazione, clipart, design&#10;&#10;Descrizione generata automaticamente con attendibilità media">
            <a:extLst>
              <a:ext uri="{FF2B5EF4-FFF2-40B4-BE49-F238E27FC236}">
                <a16:creationId xmlns:a16="http://schemas.microsoft.com/office/drawing/2014/main" id="{5D77D1C9-51FA-EE21-C963-43ABA7BC8D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367" y="6301279"/>
            <a:ext cx="475080" cy="43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4104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Slide finale_Tavola disegno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Immagine 6" descr="Immagine che contiene illustrazione, clipart, design&#10;&#10;Descrizione generata automaticamente con attendibilità media">
            <a:extLst>
              <a:ext uri="{FF2B5EF4-FFF2-40B4-BE49-F238E27FC236}">
                <a16:creationId xmlns:a16="http://schemas.microsoft.com/office/drawing/2014/main" id="{5D77D1C9-51FA-EE21-C963-43ABA7BC8D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367" y="6301279"/>
            <a:ext cx="475080" cy="43362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 descr="Slide_power point def_Tavola disegno 1 copi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" y="0"/>
            <a:ext cx="12186584" cy="6858000"/>
          </a:xfrm>
          <a:prstGeom prst="rect">
            <a:avLst/>
          </a:prstGeom>
        </p:spPr>
      </p:pic>
      <p:pic>
        <p:nvPicPr>
          <p:cNvPr id="13" name="Immagine 12" descr="Immagine che contiene illustrazione, clipart, design&#10;&#10;Descrizione generata automaticamente con attendibilità media">
            <a:extLst>
              <a:ext uri="{FF2B5EF4-FFF2-40B4-BE49-F238E27FC236}">
                <a16:creationId xmlns:a16="http://schemas.microsoft.com/office/drawing/2014/main" id="{5D77D1C9-51FA-EE21-C963-43ABA7BC8D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367" y="6301279"/>
            <a:ext cx="475080" cy="433627"/>
          </a:xfrm>
          <a:prstGeom prst="rect">
            <a:avLst/>
          </a:prstGeom>
        </p:spPr>
      </p:pic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58824262-B4E9-90D3-F2D2-B0839CC0E4D1}"/>
              </a:ext>
            </a:extLst>
          </p:cNvPr>
          <p:cNvSpPr txBox="1"/>
          <p:nvPr/>
        </p:nvSpPr>
        <p:spPr>
          <a:xfrm>
            <a:off x="572380" y="1554089"/>
            <a:ext cx="10557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cap="small" dirty="0">
                <a:solidFill>
                  <a:srgbClr val="00682F"/>
                </a:solidFill>
              </a:rPr>
              <a:t>I Gruppi di Azione Locale nella Programmazione 2023-2027</a:t>
            </a:r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B3298E6B-2B0C-B47E-AE8B-B964B0A5F912}"/>
              </a:ext>
            </a:extLst>
          </p:cNvPr>
          <p:cNvSpPr txBox="1"/>
          <p:nvPr/>
        </p:nvSpPr>
        <p:spPr>
          <a:xfrm>
            <a:off x="986215" y="2177659"/>
            <a:ext cx="9982200" cy="3679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sz="2000" dirty="0">
                <a:solidFill>
                  <a:srgbClr val="2D2E33"/>
                </a:solidFill>
                <a:latin typeface="Ebrima"/>
                <a:cs typeface="Ebrima"/>
              </a:rPr>
              <a:t>L’Intervento</a:t>
            </a:r>
            <a:r>
              <a:rPr sz="2000" spc="-1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Ebrima"/>
                <a:cs typeface="Ebrima"/>
              </a:rPr>
              <a:t>SRG06</a:t>
            </a:r>
            <a:r>
              <a:rPr sz="2000" b="1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spc="-10" dirty="0">
                <a:solidFill>
                  <a:srgbClr val="2D2E33"/>
                </a:solidFill>
                <a:latin typeface="Ebrima"/>
                <a:cs typeface="Ebrima"/>
              </a:rPr>
              <a:t>si</a:t>
            </a:r>
            <a:r>
              <a:rPr sz="2000" dirty="0">
                <a:solidFill>
                  <a:srgbClr val="2D2E33"/>
                </a:solidFill>
                <a:latin typeface="Ebrima"/>
                <a:cs typeface="Ebrima"/>
              </a:rPr>
              <a:t> articola</a:t>
            </a:r>
            <a:r>
              <a:rPr sz="2000" spc="4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spc="-5" dirty="0">
                <a:solidFill>
                  <a:srgbClr val="2D2E33"/>
                </a:solidFill>
                <a:latin typeface="Ebrima"/>
                <a:cs typeface="Ebrima"/>
              </a:rPr>
              <a:t>in</a:t>
            </a:r>
            <a:r>
              <a:rPr sz="2000" spc="1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dirty="0">
                <a:solidFill>
                  <a:srgbClr val="2D2E33"/>
                </a:solidFill>
                <a:latin typeface="Ebrima"/>
                <a:cs typeface="Ebrima"/>
              </a:rPr>
              <a:t>due</a:t>
            </a:r>
            <a:r>
              <a:rPr sz="2000" spc="-2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spc="-5" dirty="0">
                <a:solidFill>
                  <a:srgbClr val="2D2E33"/>
                </a:solidFill>
                <a:latin typeface="Ebrima"/>
                <a:cs typeface="Ebrima"/>
              </a:rPr>
              <a:t>Sotto interventi:</a:t>
            </a:r>
            <a:endParaRPr sz="2000" dirty="0">
              <a:solidFill>
                <a:prstClr val="black"/>
              </a:solidFill>
              <a:latin typeface="Ebrima"/>
              <a:cs typeface="Ebrima"/>
            </a:endParaRPr>
          </a:p>
          <a:p>
            <a:pPr marL="12700" algn="ctr">
              <a:lnSpc>
                <a:spcPts val="2735"/>
              </a:lnSpc>
              <a:spcBef>
                <a:spcPts val="2305"/>
              </a:spcBef>
            </a:pPr>
            <a:r>
              <a:rPr sz="2000" b="1" spc="-5" dirty="0">
                <a:solidFill>
                  <a:srgbClr val="C00000"/>
                </a:solidFill>
                <a:latin typeface="Ebrima"/>
                <a:cs typeface="Ebrima"/>
              </a:rPr>
              <a:t>Sotto</a:t>
            </a:r>
            <a:r>
              <a:rPr sz="2000" b="1" spc="10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Ebrima"/>
                <a:cs typeface="Ebrima"/>
              </a:rPr>
              <a:t>intervento</a:t>
            </a:r>
            <a:r>
              <a:rPr sz="2000" b="1" spc="35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b="1" dirty="0">
                <a:solidFill>
                  <a:srgbClr val="C00000"/>
                </a:solidFill>
                <a:latin typeface="Ebrima"/>
                <a:cs typeface="Ebrima"/>
              </a:rPr>
              <a:t>A</a:t>
            </a:r>
            <a:r>
              <a:rPr sz="2000" b="1" spc="20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spc="-5" dirty="0">
                <a:solidFill>
                  <a:srgbClr val="2D2E33"/>
                </a:solidFill>
                <a:latin typeface="Ebrima"/>
                <a:cs typeface="Ebrima"/>
              </a:rPr>
              <a:t>“</a:t>
            </a:r>
            <a:r>
              <a:rPr sz="2000" b="1" spc="-5" dirty="0">
                <a:solidFill>
                  <a:srgbClr val="2D2E33"/>
                </a:solidFill>
                <a:latin typeface="Ebrima"/>
                <a:cs typeface="Ebrima"/>
              </a:rPr>
              <a:t>Sostegno</a:t>
            </a:r>
            <a:r>
              <a:rPr sz="2000" b="1" spc="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srgbClr val="2D2E33"/>
                </a:solidFill>
                <a:latin typeface="Ebrima"/>
                <a:cs typeface="Ebrima"/>
              </a:rPr>
              <a:t>alle</a:t>
            </a:r>
            <a:r>
              <a:rPr sz="2000" b="1" spc="1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srgbClr val="2D2E33"/>
                </a:solidFill>
                <a:latin typeface="Ebrima"/>
                <a:cs typeface="Ebrima"/>
              </a:rPr>
              <a:t>Strategie</a:t>
            </a:r>
            <a:r>
              <a:rPr sz="2000" b="1" spc="1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srgbClr val="2D2E33"/>
                </a:solidFill>
                <a:latin typeface="Ebrima"/>
                <a:cs typeface="Ebrima"/>
              </a:rPr>
              <a:t>di</a:t>
            </a:r>
            <a:r>
              <a:rPr sz="2000" b="1" spc="3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b="1" spc="-10" dirty="0">
                <a:solidFill>
                  <a:srgbClr val="2D2E33"/>
                </a:solidFill>
                <a:latin typeface="Ebrima"/>
                <a:cs typeface="Ebrima"/>
              </a:rPr>
              <a:t>Sviluppo</a:t>
            </a:r>
            <a:r>
              <a:rPr sz="2000" b="1" spc="3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srgbClr val="2D2E33"/>
                </a:solidFill>
                <a:latin typeface="Ebrima"/>
                <a:cs typeface="Ebrima"/>
              </a:rPr>
              <a:t>Locale</a:t>
            </a:r>
            <a:r>
              <a:rPr sz="2000" spc="-5" dirty="0">
                <a:solidFill>
                  <a:srgbClr val="2D2E33"/>
                </a:solidFill>
                <a:latin typeface="Ebrima"/>
                <a:cs typeface="Ebrima"/>
              </a:rPr>
              <a:t>”</a:t>
            </a:r>
            <a:endParaRPr sz="2000" dirty="0">
              <a:solidFill>
                <a:prstClr val="black"/>
              </a:solidFill>
              <a:latin typeface="Ebrima"/>
              <a:cs typeface="Ebrima"/>
            </a:endParaRPr>
          </a:p>
          <a:p>
            <a:pPr marL="12700" algn="ctr">
              <a:lnSpc>
                <a:spcPts val="2735"/>
              </a:lnSpc>
            </a:pPr>
            <a:r>
              <a:rPr sz="2000" spc="-5" dirty="0">
                <a:solidFill>
                  <a:srgbClr val="2D2E33"/>
                </a:solidFill>
                <a:latin typeface="Ebrima"/>
                <a:cs typeface="Ebrima"/>
              </a:rPr>
              <a:t>articolate</a:t>
            </a:r>
            <a:r>
              <a:rPr sz="2000" spc="2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spc="-5" dirty="0">
                <a:solidFill>
                  <a:srgbClr val="2D2E33"/>
                </a:solidFill>
                <a:latin typeface="Ebrima"/>
                <a:cs typeface="Ebrima"/>
              </a:rPr>
              <a:t>in azioni</a:t>
            </a:r>
            <a:r>
              <a:rPr sz="2000" spc="3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spc="-10" dirty="0">
                <a:solidFill>
                  <a:srgbClr val="2D2E33"/>
                </a:solidFill>
                <a:latin typeface="Ebrima"/>
                <a:cs typeface="Ebrima"/>
              </a:rPr>
              <a:t>specifiche</a:t>
            </a:r>
            <a:r>
              <a:rPr sz="2000" spc="3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dirty="0">
                <a:solidFill>
                  <a:srgbClr val="2D2E33"/>
                </a:solidFill>
                <a:latin typeface="Ebrima"/>
                <a:cs typeface="Ebrima"/>
              </a:rPr>
              <a:t>e</a:t>
            </a:r>
            <a:r>
              <a:rPr sz="2000" spc="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dirty="0">
                <a:solidFill>
                  <a:srgbClr val="2D2E33"/>
                </a:solidFill>
                <a:latin typeface="Ebrima"/>
                <a:cs typeface="Ebrima"/>
              </a:rPr>
              <a:t>azioni</a:t>
            </a:r>
            <a:r>
              <a:rPr sz="2000" spc="3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dirty="0">
                <a:solidFill>
                  <a:srgbClr val="2D2E33"/>
                </a:solidFill>
                <a:latin typeface="Ebrima"/>
                <a:cs typeface="Ebrima"/>
              </a:rPr>
              <a:t>ordinarie</a:t>
            </a:r>
            <a:endParaRPr sz="2000" dirty="0">
              <a:solidFill>
                <a:prstClr val="black"/>
              </a:solidFill>
              <a:latin typeface="Ebrima"/>
              <a:cs typeface="Ebrima"/>
            </a:endParaRPr>
          </a:p>
          <a:p>
            <a:pPr marL="12700" marR="5080" algn="ctr">
              <a:lnSpc>
                <a:spcPts val="2590"/>
              </a:lnSpc>
              <a:spcBef>
                <a:spcPts val="2635"/>
              </a:spcBef>
            </a:pPr>
            <a:r>
              <a:rPr sz="2000" b="1" dirty="0">
                <a:solidFill>
                  <a:srgbClr val="C00000"/>
                </a:solidFill>
                <a:latin typeface="Ebrima"/>
                <a:cs typeface="Ebrima"/>
              </a:rPr>
              <a:t>Sotto</a:t>
            </a:r>
            <a:r>
              <a:rPr sz="2000" b="1" spc="10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Ebrima"/>
                <a:cs typeface="Ebrima"/>
              </a:rPr>
              <a:t>intervento</a:t>
            </a:r>
            <a:r>
              <a:rPr sz="2000" b="1" spc="40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b="1" dirty="0">
                <a:solidFill>
                  <a:srgbClr val="C00000"/>
                </a:solidFill>
                <a:latin typeface="Ebrima"/>
                <a:cs typeface="Ebrima"/>
              </a:rPr>
              <a:t>B</a:t>
            </a:r>
            <a:r>
              <a:rPr sz="2000" b="1" spc="10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spc="-10" dirty="0">
                <a:solidFill>
                  <a:srgbClr val="2D2E33"/>
                </a:solidFill>
                <a:latin typeface="Ebrima"/>
                <a:cs typeface="Ebrima"/>
              </a:rPr>
              <a:t>“</a:t>
            </a:r>
            <a:r>
              <a:rPr sz="2000" b="1" spc="-10" dirty="0">
                <a:solidFill>
                  <a:srgbClr val="2D2E33"/>
                </a:solidFill>
                <a:latin typeface="Ebrima"/>
                <a:cs typeface="Ebrima"/>
              </a:rPr>
              <a:t>Animazione</a:t>
            </a:r>
            <a:r>
              <a:rPr sz="2000" b="1" spc="3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b="1" dirty="0">
                <a:solidFill>
                  <a:srgbClr val="2D2E33"/>
                </a:solidFill>
                <a:latin typeface="Ebrima"/>
                <a:cs typeface="Ebrima"/>
              </a:rPr>
              <a:t>e</a:t>
            </a:r>
            <a:r>
              <a:rPr sz="2000" b="1" spc="-1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b="1" spc="-10" dirty="0">
                <a:solidFill>
                  <a:srgbClr val="2D2E33"/>
                </a:solidFill>
                <a:latin typeface="Ebrima"/>
                <a:cs typeface="Ebrima"/>
              </a:rPr>
              <a:t>gestione</a:t>
            </a:r>
            <a:r>
              <a:rPr sz="2000" b="1" spc="3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b="1" spc="-10" dirty="0">
                <a:solidFill>
                  <a:srgbClr val="2D2E33"/>
                </a:solidFill>
                <a:latin typeface="Ebrima"/>
                <a:cs typeface="Ebrima"/>
              </a:rPr>
              <a:t>delle</a:t>
            </a:r>
            <a:r>
              <a:rPr sz="2000" b="1" spc="3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srgbClr val="2D2E33"/>
                </a:solidFill>
                <a:latin typeface="Ebrima"/>
                <a:cs typeface="Ebrima"/>
              </a:rPr>
              <a:t>Strategie</a:t>
            </a:r>
            <a:r>
              <a:rPr sz="2000" b="1" spc="3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b="1" spc="-5">
                <a:solidFill>
                  <a:srgbClr val="2D2E33"/>
                </a:solidFill>
                <a:latin typeface="Ebrima"/>
                <a:cs typeface="Ebrima"/>
              </a:rPr>
              <a:t>di</a:t>
            </a:r>
            <a:r>
              <a:rPr sz="2000" b="1" spc="5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b="1" spc="-10">
                <a:solidFill>
                  <a:srgbClr val="2D2E33"/>
                </a:solidFill>
                <a:latin typeface="Ebrima"/>
                <a:cs typeface="Ebrima"/>
              </a:rPr>
              <a:t>Sviluppo</a:t>
            </a:r>
            <a:r>
              <a:rPr lang="it-IT" sz="2000" b="1" spc="-1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b="1" spc="-5">
                <a:solidFill>
                  <a:srgbClr val="2D2E33"/>
                </a:solidFill>
                <a:latin typeface="Ebrima"/>
                <a:cs typeface="Ebrima"/>
              </a:rPr>
              <a:t>Locale</a:t>
            </a:r>
            <a:r>
              <a:rPr sz="2000" spc="-5" dirty="0">
                <a:solidFill>
                  <a:srgbClr val="2D2E33"/>
                </a:solidFill>
                <a:latin typeface="Ebrima"/>
                <a:cs typeface="Ebrima"/>
              </a:rPr>
              <a:t>” articolato</a:t>
            </a:r>
            <a:r>
              <a:rPr sz="2000" spc="4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dirty="0">
                <a:solidFill>
                  <a:srgbClr val="2D2E33"/>
                </a:solidFill>
                <a:latin typeface="Ebrima"/>
                <a:cs typeface="Ebrima"/>
              </a:rPr>
              <a:t>a</a:t>
            </a:r>
            <a:r>
              <a:rPr sz="2000" spc="-1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spc="-5" dirty="0">
                <a:solidFill>
                  <a:srgbClr val="2D2E33"/>
                </a:solidFill>
                <a:latin typeface="Ebrima"/>
                <a:cs typeface="Ebrima"/>
              </a:rPr>
              <a:t>sua</a:t>
            </a:r>
            <a:r>
              <a:rPr sz="2000" spc="1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dirty="0">
                <a:solidFill>
                  <a:srgbClr val="2D2E33"/>
                </a:solidFill>
                <a:latin typeface="Ebrima"/>
                <a:cs typeface="Ebrima"/>
              </a:rPr>
              <a:t>volta</a:t>
            </a:r>
            <a:r>
              <a:rPr sz="2000" spc="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spc="-5" dirty="0">
                <a:solidFill>
                  <a:srgbClr val="2D2E33"/>
                </a:solidFill>
                <a:latin typeface="Ebrima"/>
                <a:cs typeface="Ebrima"/>
              </a:rPr>
              <a:t>in</a:t>
            </a:r>
            <a:r>
              <a:rPr sz="2000" spc="1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dirty="0">
                <a:solidFill>
                  <a:srgbClr val="2D2E33"/>
                </a:solidFill>
                <a:latin typeface="Ebrima"/>
                <a:cs typeface="Ebrima"/>
              </a:rPr>
              <a:t>due</a:t>
            </a:r>
            <a:r>
              <a:rPr sz="2000" spc="-2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dirty="0">
                <a:solidFill>
                  <a:srgbClr val="2D2E33"/>
                </a:solidFill>
                <a:latin typeface="Ebrima"/>
                <a:cs typeface="Ebrima"/>
              </a:rPr>
              <a:t>operazioni:</a:t>
            </a:r>
            <a:endParaRPr sz="2000" dirty="0">
              <a:solidFill>
                <a:prstClr val="black"/>
              </a:solidFill>
              <a:latin typeface="Ebrima"/>
              <a:cs typeface="Ebrima"/>
            </a:endParaRPr>
          </a:p>
          <a:p>
            <a:pPr marL="12700" algn="ctr">
              <a:spcBef>
                <a:spcPts val="2170"/>
              </a:spcBef>
            </a:pPr>
            <a:r>
              <a:rPr sz="2400" spc="-50" dirty="0">
                <a:solidFill>
                  <a:srgbClr val="2D2E33"/>
                </a:solidFill>
                <a:latin typeface="Ebrima"/>
                <a:cs typeface="Ebrima"/>
              </a:rPr>
              <a:t>Azione B.1</a:t>
            </a:r>
            <a:r>
              <a:rPr sz="2400" spc="-1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400" spc="-50" dirty="0">
                <a:solidFill>
                  <a:srgbClr val="2D2E33"/>
                </a:solidFill>
                <a:latin typeface="Ebrima"/>
                <a:cs typeface="Ebrima"/>
              </a:rPr>
              <a:t>–</a:t>
            </a:r>
            <a:r>
              <a:rPr sz="2400" spc="-6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400" spc="-50" dirty="0">
                <a:solidFill>
                  <a:srgbClr val="2D2E33"/>
                </a:solidFill>
                <a:latin typeface="Ebrima"/>
                <a:cs typeface="Ebrima"/>
              </a:rPr>
              <a:t>Gestione</a:t>
            </a:r>
            <a:endParaRPr sz="2400" dirty="0">
              <a:solidFill>
                <a:prstClr val="black"/>
              </a:solidFill>
              <a:latin typeface="Ebrima"/>
              <a:cs typeface="Ebrima"/>
            </a:endParaRPr>
          </a:p>
          <a:p>
            <a:pPr marL="12700" algn="ctr">
              <a:spcBef>
                <a:spcPts val="2115"/>
              </a:spcBef>
            </a:pPr>
            <a:r>
              <a:rPr sz="2400" spc="-55" dirty="0">
                <a:solidFill>
                  <a:srgbClr val="2D2E33"/>
                </a:solidFill>
                <a:latin typeface="Ebrima"/>
                <a:cs typeface="Ebrima"/>
              </a:rPr>
              <a:t>Azione</a:t>
            </a:r>
            <a:r>
              <a:rPr sz="2400" spc="-2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400" spc="-50" dirty="0">
                <a:solidFill>
                  <a:srgbClr val="2D2E33"/>
                </a:solidFill>
                <a:latin typeface="Ebrima"/>
                <a:cs typeface="Ebrima"/>
              </a:rPr>
              <a:t>B.2</a:t>
            </a:r>
            <a:r>
              <a:rPr sz="2400" spc="1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400" spc="-50" dirty="0">
                <a:solidFill>
                  <a:srgbClr val="2D2E33"/>
                </a:solidFill>
                <a:latin typeface="Ebrima"/>
                <a:cs typeface="Ebrima"/>
              </a:rPr>
              <a:t>–</a:t>
            </a:r>
            <a:r>
              <a:rPr sz="2400" spc="-3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400" spc="-55" dirty="0">
                <a:solidFill>
                  <a:srgbClr val="2D2E33"/>
                </a:solidFill>
                <a:latin typeface="Ebrima"/>
                <a:cs typeface="Ebrima"/>
              </a:rPr>
              <a:t>Animazione</a:t>
            </a:r>
            <a:r>
              <a:rPr sz="2400" spc="-2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400" spc="-55" dirty="0">
                <a:solidFill>
                  <a:srgbClr val="2D2E33"/>
                </a:solidFill>
                <a:latin typeface="Ebrima"/>
                <a:cs typeface="Ebrima"/>
              </a:rPr>
              <a:t>e</a:t>
            </a:r>
            <a:r>
              <a:rPr sz="2400" spc="-2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400" spc="-55" dirty="0">
                <a:solidFill>
                  <a:srgbClr val="2D2E33"/>
                </a:solidFill>
                <a:latin typeface="Ebrima"/>
                <a:cs typeface="Ebrima"/>
              </a:rPr>
              <a:t>comunicazione</a:t>
            </a:r>
            <a:endParaRPr sz="2400" dirty="0">
              <a:solidFill>
                <a:prstClr val="black"/>
              </a:solidFill>
              <a:latin typeface="Ebrima"/>
              <a:cs typeface="Ebrima"/>
            </a:endParaRPr>
          </a:p>
        </p:txBody>
      </p:sp>
    </p:spTree>
    <p:extLst>
      <p:ext uri="{BB962C8B-B14F-4D97-AF65-F5344CB8AC3E}">
        <p14:creationId xmlns:p14="http://schemas.microsoft.com/office/powerpoint/2010/main" val="2000631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 descr="Slide_power point def_Tavola disegno 1 copi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" y="0"/>
            <a:ext cx="12186583" cy="6858000"/>
          </a:xfrm>
          <a:prstGeom prst="rect">
            <a:avLst/>
          </a:prstGeom>
        </p:spPr>
      </p:pic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58824262-B4E9-90D3-F2D2-B0839CC0E4D1}"/>
              </a:ext>
            </a:extLst>
          </p:cNvPr>
          <p:cNvSpPr txBox="1"/>
          <p:nvPr/>
        </p:nvSpPr>
        <p:spPr>
          <a:xfrm>
            <a:off x="537211" y="1518920"/>
            <a:ext cx="10557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cap="small" dirty="0">
                <a:solidFill>
                  <a:srgbClr val="00682F"/>
                </a:solidFill>
              </a:rPr>
              <a:t>I Gruppi di Azione Locale nella Programmazione 2023-2027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22C27759-C8B3-C4D9-42B3-9D7903545237}"/>
              </a:ext>
            </a:extLst>
          </p:cNvPr>
          <p:cNvSpPr txBox="1"/>
          <p:nvPr/>
        </p:nvSpPr>
        <p:spPr>
          <a:xfrm>
            <a:off x="572982" y="2224903"/>
            <a:ext cx="11155174" cy="3390672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137795" algn="just">
              <a:lnSpc>
                <a:spcPts val="2590"/>
              </a:lnSpc>
              <a:spcBef>
                <a:spcPts val="425"/>
              </a:spcBef>
            </a:pPr>
            <a:r>
              <a:rPr sz="2000" dirty="0">
                <a:solidFill>
                  <a:srgbClr val="2D2E33"/>
                </a:solidFill>
                <a:latin typeface="Ebrima"/>
                <a:cs typeface="Ebrima"/>
              </a:rPr>
              <a:t>Il GAL</a:t>
            </a:r>
            <a:r>
              <a:rPr sz="2000" spc="-3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dirty="0">
                <a:solidFill>
                  <a:srgbClr val="2D2E33"/>
                </a:solidFill>
                <a:latin typeface="Ebrima"/>
                <a:cs typeface="Ebrima"/>
              </a:rPr>
              <a:t>attraverso</a:t>
            </a:r>
            <a:r>
              <a:rPr sz="2000" spc="1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spc="-5" dirty="0">
                <a:solidFill>
                  <a:srgbClr val="2D2E33"/>
                </a:solidFill>
                <a:latin typeface="Ebrima"/>
                <a:cs typeface="Ebrima"/>
              </a:rPr>
              <a:t>la</a:t>
            </a:r>
            <a:r>
              <a:rPr sz="200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spc="-5" dirty="0">
                <a:solidFill>
                  <a:srgbClr val="2D2E33"/>
                </a:solidFill>
                <a:latin typeface="Ebrima"/>
                <a:cs typeface="Ebrima"/>
              </a:rPr>
              <a:t>SSL</a:t>
            </a:r>
            <a:r>
              <a:rPr sz="2000" spc="3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srgbClr val="2D2E33"/>
                </a:solidFill>
                <a:latin typeface="Ebrima"/>
                <a:cs typeface="Ebrima"/>
              </a:rPr>
              <a:t>deve</a:t>
            </a:r>
            <a:r>
              <a:rPr sz="2000" b="1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srgbClr val="2D2E33"/>
                </a:solidFill>
                <a:latin typeface="Ebrima"/>
                <a:cs typeface="Ebrima"/>
              </a:rPr>
              <a:t>realizzare</a:t>
            </a:r>
            <a:r>
              <a:rPr sz="2000" b="1" spc="-1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Ebrima"/>
                <a:cs typeface="Ebrima"/>
              </a:rPr>
              <a:t>l’obiettivo</a:t>
            </a:r>
            <a:r>
              <a:rPr sz="2000" b="1" spc="45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Ebrima"/>
                <a:cs typeface="Ebrima"/>
              </a:rPr>
              <a:t>specifico</a:t>
            </a:r>
            <a:r>
              <a:rPr sz="2000" b="1" spc="25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Ebrima"/>
                <a:cs typeface="Ebrima"/>
              </a:rPr>
              <a:t>(SO) </a:t>
            </a:r>
            <a:r>
              <a:rPr sz="2000" b="1" spc="-650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b="1" dirty="0">
                <a:solidFill>
                  <a:srgbClr val="C00000"/>
                </a:solidFill>
                <a:latin typeface="Ebrima"/>
                <a:cs typeface="Ebrima"/>
              </a:rPr>
              <a:t>8</a:t>
            </a:r>
            <a:r>
              <a:rPr sz="2000" b="1" spc="-5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Ebrima"/>
                <a:cs typeface="Ebrima"/>
              </a:rPr>
              <a:t>della</a:t>
            </a:r>
            <a:r>
              <a:rPr sz="2000" b="1" spc="40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Ebrima"/>
                <a:cs typeface="Ebrima"/>
              </a:rPr>
              <a:t>Politica</a:t>
            </a:r>
            <a:r>
              <a:rPr sz="2000" b="1" spc="35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Ebrima"/>
                <a:cs typeface="Ebrima"/>
              </a:rPr>
              <a:t>Agricola</a:t>
            </a:r>
            <a:r>
              <a:rPr sz="2000" b="1" spc="15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Ebrima"/>
                <a:cs typeface="Ebrima"/>
              </a:rPr>
              <a:t>Comune</a:t>
            </a:r>
            <a:r>
              <a:rPr sz="2000" b="1" spc="30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Ebrima"/>
                <a:cs typeface="Ebrima"/>
              </a:rPr>
              <a:t>dell’Unione</a:t>
            </a:r>
            <a:r>
              <a:rPr sz="2000" b="1" spc="80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Ebrima"/>
                <a:cs typeface="Ebrima"/>
              </a:rPr>
              <a:t>Europea</a:t>
            </a:r>
            <a:r>
              <a:rPr sz="2000" b="1" spc="10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Ebrima"/>
                <a:cs typeface="Ebrima"/>
              </a:rPr>
              <a:t>(PAC)</a:t>
            </a:r>
            <a:endParaRPr sz="2000" dirty="0">
              <a:solidFill>
                <a:prstClr val="black"/>
              </a:solidFill>
              <a:latin typeface="Ebrima"/>
              <a:cs typeface="Ebrima"/>
            </a:endParaRPr>
          </a:p>
          <a:p>
            <a:pPr marL="3670935">
              <a:lnSpc>
                <a:spcPts val="2735"/>
              </a:lnSpc>
              <a:spcBef>
                <a:spcPts val="2270"/>
              </a:spcBef>
            </a:pPr>
            <a:r>
              <a:rPr lang="it-IT" sz="2000" b="1" spc="-5" dirty="0">
                <a:solidFill>
                  <a:prstClr val="black"/>
                </a:solidFill>
                <a:latin typeface="Ebrima"/>
                <a:cs typeface="Ebrima"/>
              </a:rPr>
              <a:t>        </a:t>
            </a:r>
            <a:r>
              <a:rPr sz="2000" b="1" spc="-5">
                <a:solidFill>
                  <a:prstClr val="black"/>
                </a:solidFill>
                <a:latin typeface="Ebrima"/>
                <a:cs typeface="Ebrima"/>
              </a:rPr>
              <a:t>”</a:t>
            </a:r>
            <a:r>
              <a:rPr sz="2000" b="1" spc="-5" dirty="0" err="1">
                <a:solidFill>
                  <a:prstClr val="black"/>
                </a:solidFill>
                <a:latin typeface="Ebrima"/>
                <a:cs typeface="Ebrima"/>
              </a:rPr>
              <a:t>Promuovere</a:t>
            </a:r>
            <a:r>
              <a:rPr sz="2000" b="1" spc="-5" dirty="0">
                <a:solidFill>
                  <a:prstClr val="black"/>
                </a:solidFill>
                <a:latin typeface="Ebrima"/>
                <a:cs typeface="Ebrima"/>
              </a:rPr>
              <a:t>:</a:t>
            </a:r>
            <a:endParaRPr lang="it-IT" sz="2000" dirty="0">
              <a:solidFill>
                <a:prstClr val="black"/>
              </a:solidFill>
              <a:latin typeface="Ebrima"/>
              <a:cs typeface="Ebrima"/>
            </a:endParaRPr>
          </a:p>
          <a:p>
            <a:pPr marL="354965" indent="-342900">
              <a:lnSpc>
                <a:spcPts val="2595"/>
              </a:lnSpc>
              <a:buFont typeface="Wingdings" panose="05000000000000000000" pitchFamily="2" charset="2"/>
              <a:buChar char="§"/>
              <a:tabLst>
                <a:tab pos="220345" algn="l"/>
              </a:tabLst>
            </a:pPr>
            <a:r>
              <a:rPr lang="it-IT" sz="2000" b="1" spc="-10" dirty="0">
                <a:solidFill>
                  <a:prstClr val="black"/>
                </a:solidFill>
                <a:latin typeface="Ebrima"/>
                <a:cs typeface="Ebrima"/>
              </a:rPr>
              <a:t>l’occupazione</a:t>
            </a:r>
            <a:endParaRPr lang="it-IT" sz="2000" dirty="0">
              <a:solidFill>
                <a:prstClr val="black"/>
              </a:solidFill>
              <a:latin typeface="Ebrima"/>
              <a:cs typeface="Ebrima"/>
            </a:endParaRPr>
          </a:p>
          <a:p>
            <a:pPr marL="354965" indent="-342900">
              <a:lnSpc>
                <a:spcPts val="2595"/>
              </a:lnSpc>
              <a:buFont typeface="Wingdings" panose="05000000000000000000" pitchFamily="2" charset="2"/>
              <a:buChar char="§"/>
              <a:tabLst>
                <a:tab pos="220345" algn="l"/>
              </a:tabLst>
            </a:pPr>
            <a:r>
              <a:rPr sz="2000" b="1" spc="-5" dirty="0">
                <a:solidFill>
                  <a:prstClr val="black"/>
                </a:solidFill>
                <a:latin typeface="Ebrima"/>
                <a:cs typeface="Ebrima"/>
              </a:rPr>
              <a:t>la</a:t>
            </a:r>
            <a:r>
              <a:rPr sz="2000" b="1" spc="-25" dirty="0">
                <a:solidFill>
                  <a:prstClr val="black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srgbClr val="2D2E33"/>
                </a:solidFill>
                <a:latin typeface="Ebrima"/>
                <a:cs typeface="Ebrima"/>
              </a:rPr>
              <a:t>crescita</a:t>
            </a:r>
            <a:endParaRPr sz="2000" dirty="0">
              <a:solidFill>
                <a:prstClr val="black"/>
              </a:solidFill>
              <a:latin typeface="Ebrima"/>
              <a:cs typeface="Ebrima"/>
            </a:endParaRPr>
          </a:p>
          <a:p>
            <a:pPr marL="355600" marR="788670" indent="-342900">
              <a:lnSpc>
                <a:spcPts val="2590"/>
              </a:lnSpc>
              <a:spcBef>
                <a:spcPts val="190"/>
              </a:spcBef>
              <a:buFont typeface="Wingdings" panose="05000000000000000000" pitchFamily="2" charset="2"/>
              <a:buChar char="§"/>
              <a:tabLst>
                <a:tab pos="220345" algn="l"/>
              </a:tabLst>
            </a:pPr>
            <a:r>
              <a:rPr sz="2000" b="1" spc="-5" dirty="0">
                <a:solidFill>
                  <a:srgbClr val="2D2E33"/>
                </a:solidFill>
                <a:latin typeface="Ebrima"/>
                <a:cs typeface="Ebrima"/>
              </a:rPr>
              <a:t>la</a:t>
            </a:r>
            <a:r>
              <a:rPr sz="2000" b="1" spc="1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srgbClr val="2D2E33"/>
                </a:solidFill>
                <a:latin typeface="Ebrima"/>
                <a:cs typeface="Ebrima"/>
              </a:rPr>
              <a:t>parità di</a:t>
            </a:r>
            <a:r>
              <a:rPr sz="2000" b="1" spc="3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b="1" spc="-10" dirty="0">
                <a:solidFill>
                  <a:srgbClr val="2D2E33"/>
                </a:solidFill>
                <a:latin typeface="Ebrima"/>
                <a:cs typeface="Ebrima"/>
              </a:rPr>
              <a:t>genere,</a:t>
            </a:r>
            <a:r>
              <a:rPr sz="2000" b="1" spc="1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b="1" spc="-10" dirty="0">
                <a:solidFill>
                  <a:srgbClr val="2D2E33"/>
                </a:solidFill>
                <a:latin typeface="Ebrima"/>
                <a:cs typeface="Ebrima"/>
              </a:rPr>
              <a:t>inclusa</a:t>
            </a:r>
            <a:r>
              <a:rPr sz="2000" b="1" spc="4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srgbClr val="2D2E33"/>
                </a:solidFill>
                <a:latin typeface="Ebrima"/>
                <a:cs typeface="Ebrima"/>
              </a:rPr>
              <a:t>la</a:t>
            </a:r>
            <a:r>
              <a:rPr sz="2000" b="1" spc="1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b="1" spc="-10" dirty="0">
                <a:solidFill>
                  <a:srgbClr val="2D2E33"/>
                </a:solidFill>
                <a:latin typeface="Ebrima"/>
                <a:cs typeface="Ebrima"/>
              </a:rPr>
              <a:t>partecipazione</a:t>
            </a:r>
            <a:r>
              <a:rPr sz="2000" b="1" spc="1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b="1" spc="-10" dirty="0">
                <a:solidFill>
                  <a:srgbClr val="2D2E33"/>
                </a:solidFill>
                <a:latin typeface="Ebrima"/>
                <a:cs typeface="Ebrima"/>
              </a:rPr>
              <a:t>delle</a:t>
            </a:r>
            <a:r>
              <a:rPr sz="2000" b="1" spc="3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b="1" spc="-10" dirty="0" err="1">
                <a:solidFill>
                  <a:srgbClr val="2D2E33"/>
                </a:solidFill>
                <a:latin typeface="Ebrima"/>
                <a:cs typeface="Ebrima"/>
              </a:rPr>
              <a:t>donne</a:t>
            </a:r>
            <a:r>
              <a:rPr sz="2000" b="1" spc="-1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b="1" spc="-64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b="1" spc="-5" dirty="0" err="1">
                <a:solidFill>
                  <a:srgbClr val="2D2E33"/>
                </a:solidFill>
                <a:latin typeface="Ebrima"/>
                <a:cs typeface="Ebrima"/>
              </a:rPr>
              <a:t>all’agricoltura</a:t>
            </a:r>
            <a:endParaRPr lang="it-IT" sz="2000" dirty="0">
              <a:solidFill>
                <a:prstClr val="black"/>
              </a:solidFill>
              <a:latin typeface="Ebrima"/>
              <a:cs typeface="Ebrima"/>
            </a:endParaRPr>
          </a:p>
          <a:p>
            <a:pPr marL="355600" marR="788670" indent="-342900">
              <a:lnSpc>
                <a:spcPts val="2590"/>
              </a:lnSpc>
              <a:spcBef>
                <a:spcPts val="190"/>
              </a:spcBef>
              <a:buFont typeface="Wingdings" panose="05000000000000000000" pitchFamily="2" charset="2"/>
              <a:buChar char="§"/>
              <a:tabLst>
                <a:tab pos="220345" algn="l"/>
              </a:tabLst>
            </a:pPr>
            <a:r>
              <a:rPr sz="2000" b="1" spc="-10" dirty="0" err="1">
                <a:solidFill>
                  <a:srgbClr val="2D2E33"/>
                </a:solidFill>
                <a:latin typeface="Ebrima"/>
                <a:cs typeface="Ebrima"/>
              </a:rPr>
              <a:t>l’inclusione</a:t>
            </a:r>
            <a:r>
              <a:rPr sz="2000" b="1" spc="6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srgbClr val="2D2E33"/>
                </a:solidFill>
                <a:latin typeface="Ebrima"/>
                <a:cs typeface="Ebrima"/>
              </a:rPr>
              <a:t>sociale</a:t>
            </a:r>
            <a:endParaRPr sz="2000" dirty="0">
              <a:solidFill>
                <a:prstClr val="black"/>
              </a:solidFill>
              <a:latin typeface="Ebrima"/>
              <a:cs typeface="Ebrima"/>
            </a:endParaRPr>
          </a:p>
          <a:p>
            <a:pPr marL="354965" indent="-342900">
              <a:lnSpc>
                <a:spcPts val="2595"/>
              </a:lnSpc>
              <a:buFont typeface="Wingdings" panose="05000000000000000000" pitchFamily="2" charset="2"/>
              <a:buChar char="§"/>
              <a:tabLst>
                <a:tab pos="220345" algn="l"/>
              </a:tabLst>
            </a:pPr>
            <a:r>
              <a:rPr sz="2000" b="1" spc="-5" dirty="0">
                <a:solidFill>
                  <a:srgbClr val="2D2E33"/>
                </a:solidFill>
                <a:latin typeface="Ebrima"/>
                <a:cs typeface="Ebrima"/>
              </a:rPr>
              <a:t>lo</a:t>
            </a:r>
            <a:r>
              <a:rPr sz="2000" b="1" spc="-1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srgbClr val="2D2E33"/>
                </a:solidFill>
                <a:latin typeface="Ebrima"/>
                <a:cs typeface="Ebrima"/>
              </a:rPr>
              <a:t>sviluppo</a:t>
            </a:r>
            <a:r>
              <a:rPr sz="2000" b="1" spc="4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b="1" spc="-10" dirty="0">
                <a:solidFill>
                  <a:srgbClr val="2D2E33"/>
                </a:solidFill>
                <a:latin typeface="Ebrima"/>
                <a:cs typeface="Ebrima"/>
              </a:rPr>
              <a:t>locale</a:t>
            </a:r>
            <a:r>
              <a:rPr sz="2000" b="1" spc="-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b="1" spc="-10" dirty="0">
                <a:solidFill>
                  <a:srgbClr val="2D2E33"/>
                </a:solidFill>
                <a:latin typeface="Ebrima"/>
                <a:cs typeface="Ebrima"/>
              </a:rPr>
              <a:t>nelle</a:t>
            </a:r>
            <a:r>
              <a:rPr sz="2000" b="1" spc="4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srgbClr val="2D2E33"/>
                </a:solidFill>
                <a:latin typeface="Ebrima"/>
                <a:cs typeface="Ebrima"/>
              </a:rPr>
              <a:t>zone </a:t>
            </a:r>
            <a:r>
              <a:rPr sz="2000" b="1" spc="-5" dirty="0" err="1">
                <a:solidFill>
                  <a:srgbClr val="2D2E33"/>
                </a:solidFill>
                <a:latin typeface="Ebrima"/>
                <a:cs typeface="Ebrima"/>
              </a:rPr>
              <a:t>rurali</a:t>
            </a:r>
            <a:r>
              <a:rPr sz="2000" b="1" spc="-5" dirty="0">
                <a:solidFill>
                  <a:srgbClr val="2D2E33"/>
                </a:solidFill>
                <a:latin typeface="Ebrima"/>
                <a:cs typeface="Ebrima"/>
              </a:rPr>
              <a:t>,</a:t>
            </a:r>
            <a:r>
              <a:rPr lang="it-IT" sz="2000" b="1" spc="-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b="1" spc="-5" dirty="0" err="1">
                <a:solidFill>
                  <a:srgbClr val="2D2E33"/>
                </a:solidFill>
                <a:latin typeface="Ebrima"/>
                <a:cs typeface="Ebrima"/>
              </a:rPr>
              <a:t>compresa</a:t>
            </a:r>
            <a:r>
              <a:rPr sz="2000" b="1" spc="-3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srgbClr val="2D2E33"/>
                </a:solidFill>
                <a:latin typeface="Ebrima"/>
                <a:cs typeface="Ebrima"/>
              </a:rPr>
              <a:t>la</a:t>
            </a:r>
            <a:r>
              <a:rPr sz="2000" b="1" spc="2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srgbClr val="2D2E33"/>
                </a:solidFill>
                <a:latin typeface="Ebrima"/>
                <a:cs typeface="Ebrima"/>
              </a:rPr>
              <a:t>bio</a:t>
            </a:r>
            <a:r>
              <a:rPr sz="2000" b="1" spc="1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srgbClr val="2D2E33"/>
                </a:solidFill>
                <a:latin typeface="Ebrima"/>
                <a:cs typeface="Ebrima"/>
              </a:rPr>
              <a:t>economia</a:t>
            </a:r>
            <a:r>
              <a:rPr sz="2000" b="1" spc="1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srgbClr val="2D2E33"/>
                </a:solidFill>
                <a:latin typeface="Ebrima"/>
                <a:cs typeface="Ebrima"/>
              </a:rPr>
              <a:t>circolare</a:t>
            </a:r>
            <a:r>
              <a:rPr sz="2000" b="1" spc="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b="1" dirty="0">
                <a:solidFill>
                  <a:srgbClr val="2D2E33"/>
                </a:solidFill>
                <a:latin typeface="Ebrima"/>
                <a:cs typeface="Ebrima"/>
              </a:rPr>
              <a:t>e</a:t>
            </a:r>
            <a:r>
              <a:rPr sz="2000" b="1" spc="1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srgbClr val="2D2E33"/>
                </a:solidFill>
                <a:latin typeface="Ebrima"/>
                <a:cs typeface="Ebrima"/>
              </a:rPr>
              <a:t>la</a:t>
            </a:r>
            <a:r>
              <a:rPr sz="2000" b="1" spc="1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b="1" spc="-10" dirty="0">
                <a:solidFill>
                  <a:srgbClr val="2D2E33"/>
                </a:solidFill>
                <a:latin typeface="Ebrima"/>
                <a:cs typeface="Ebrima"/>
              </a:rPr>
              <a:t>silvicoltura</a:t>
            </a:r>
            <a:r>
              <a:rPr sz="2000" b="1" spc="3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srgbClr val="2D2E33"/>
                </a:solidFill>
                <a:latin typeface="Ebrima"/>
                <a:cs typeface="Ebrima"/>
              </a:rPr>
              <a:t>sostenibile”</a:t>
            </a:r>
            <a:endParaRPr sz="2000" dirty="0">
              <a:solidFill>
                <a:prstClr val="black"/>
              </a:solidFill>
              <a:latin typeface="Ebrima"/>
              <a:cs typeface="Ebrima"/>
            </a:endParaRPr>
          </a:p>
        </p:txBody>
      </p:sp>
      <p:pic>
        <p:nvPicPr>
          <p:cNvPr id="15" name="Immagine 14" descr="Immagine che contiene illustrazione, clipart, design&#10;&#10;Descrizione generata automaticamente con attendibilità media">
            <a:extLst>
              <a:ext uri="{FF2B5EF4-FFF2-40B4-BE49-F238E27FC236}">
                <a16:creationId xmlns:a16="http://schemas.microsoft.com/office/drawing/2014/main" id="{5D77D1C9-51FA-EE21-C963-43ABA7BC8D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367" y="6301279"/>
            <a:ext cx="475080" cy="43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895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 descr="Slide_power point def_Tavola disegno 1 copi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" y="0"/>
            <a:ext cx="12186583" cy="6858000"/>
          </a:xfrm>
          <a:prstGeom prst="rect">
            <a:avLst/>
          </a:prstGeom>
        </p:spPr>
      </p:pic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58824262-B4E9-90D3-F2D2-B0839CC0E4D1}"/>
              </a:ext>
            </a:extLst>
          </p:cNvPr>
          <p:cNvSpPr txBox="1"/>
          <p:nvPr/>
        </p:nvSpPr>
        <p:spPr>
          <a:xfrm>
            <a:off x="537211" y="1457373"/>
            <a:ext cx="10557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cap="small" dirty="0">
                <a:solidFill>
                  <a:srgbClr val="00682F"/>
                </a:solidFill>
              </a:rPr>
              <a:t>Ambito territoriale</a:t>
            </a: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D8DD7B53-EA44-685D-9CB5-2DC562F503EA}"/>
              </a:ext>
            </a:extLst>
          </p:cNvPr>
          <p:cNvSpPr txBox="1"/>
          <p:nvPr/>
        </p:nvSpPr>
        <p:spPr>
          <a:xfrm>
            <a:off x="642302" y="2212006"/>
            <a:ext cx="10907395" cy="300531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 algn="just">
              <a:lnSpc>
                <a:spcPct val="90000"/>
              </a:lnSpc>
              <a:spcBef>
                <a:spcPts val="385"/>
              </a:spcBef>
            </a:pPr>
            <a:r>
              <a:rPr sz="2000" dirty="0">
                <a:solidFill>
                  <a:srgbClr val="2D2E33"/>
                </a:solidFill>
                <a:latin typeface="Ebrima"/>
                <a:cs typeface="Ebrima"/>
              </a:rPr>
              <a:t>L’ambito</a:t>
            </a:r>
            <a:r>
              <a:rPr sz="2000" spc="-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dirty="0">
                <a:solidFill>
                  <a:srgbClr val="2D2E33"/>
                </a:solidFill>
                <a:latin typeface="Ebrima"/>
                <a:cs typeface="Ebrima"/>
              </a:rPr>
              <a:t>territoriale</a:t>
            </a:r>
            <a:r>
              <a:rPr sz="2000" spc="3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dirty="0">
                <a:solidFill>
                  <a:srgbClr val="2D2E33"/>
                </a:solidFill>
                <a:latin typeface="Ebrima"/>
                <a:cs typeface="Ebrima"/>
              </a:rPr>
              <a:t>di</a:t>
            </a:r>
            <a:r>
              <a:rPr sz="2000" spc="1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dirty="0">
                <a:solidFill>
                  <a:srgbClr val="2D2E33"/>
                </a:solidFill>
                <a:latin typeface="Ebrima"/>
                <a:cs typeface="Ebrima"/>
              </a:rPr>
              <a:t>una</a:t>
            </a:r>
            <a:r>
              <a:rPr sz="2000" spc="-1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spc="-5" dirty="0">
                <a:solidFill>
                  <a:srgbClr val="2D2E33"/>
                </a:solidFill>
                <a:latin typeface="Ebrima"/>
                <a:cs typeface="Ebrima"/>
              </a:rPr>
              <a:t>SSL</a:t>
            </a:r>
            <a:r>
              <a:rPr sz="2000" dirty="0">
                <a:solidFill>
                  <a:srgbClr val="2D2E33"/>
                </a:solidFill>
                <a:latin typeface="Ebrima"/>
                <a:cs typeface="Ebrima"/>
              </a:rPr>
              <a:t> è</a:t>
            </a:r>
            <a:r>
              <a:rPr sz="2000" spc="-2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spc="-5" dirty="0">
                <a:solidFill>
                  <a:srgbClr val="2D2E33"/>
                </a:solidFill>
                <a:latin typeface="Ebrima"/>
                <a:cs typeface="Ebrima"/>
              </a:rPr>
              <a:t>definito</a:t>
            </a:r>
            <a:r>
              <a:rPr sz="2000" spc="4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dirty="0">
                <a:solidFill>
                  <a:srgbClr val="2D2E33"/>
                </a:solidFill>
                <a:latin typeface="Ebrima"/>
                <a:cs typeface="Ebrima"/>
              </a:rPr>
              <a:t>dai</a:t>
            </a:r>
            <a:r>
              <a:rPr sz="2000" spc="1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dirty="0">
                <a:solidFill>
                  <a:srgbClr val="2D2E33"/>
                </a:solidFill>
                <a:latin typeface="Ebrima"/>
                <a:cs typeface="Ebrima"/>
              </a:rPr>
              <a:t>territori</a:t>
            </a:r>
            <a:r>
              <a:rPr sz="2000" spc="1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spc="-5" dirty="0">
                <a:solidFill>
                  <a:srgbClr val="2D2E33"/>
                </a:solidFill>
                <a:latin typeface="Ebrima"/>
                <a:cs typeface="Ebrima"/>
              </a:rPr>
              <a:t>amministrativi</a:t>
            </a:r>
            <a:r>
              <a:rPr sz="2000" spc="3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dirty="0">
                <a:solidFill>
                  <a:srgbClr val="2D2E33"/>
                </a:solidFill>
                <a:latin typeface="Ebrima"/>
                <a:cs typeface="Ebrima"/>
              </a:rPr>
              <a:t>dei</a:t>
            </a:r>
            <a:r>
              <a:rPr sz="2000" spc="3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Ebrima"/>
                <a:cs typeface="Ebrima"/>
              </a:rPr>
              <a:t>Comuni </a:t>
            </a:r>
            <a:r>
              <a:rPr sz="2000" b="1" spc="-5" dirty="0">
                <a:solidFill>
                  <a:srgbClr val="C00000"/>
                </a:solidFill>
                <a:latin typeface="Ebrima"/>
                <a:cs typeface="Ebrima"/>
              </a:rPr>
              <a:t> che</a:t>
            </a:r>
            <a:r>
              <a:rPr sz="2000" b="1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Ebrima"/>
                <a:cs typeface="Ebrima"/>
              </a:rPr>
              <a:t>aderiscono</a:t>
            </a:r>
            <a:r>
              <a:rPr sz="2000" b="1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Ebrima"/>
                <a:cs typeface="Ebrima"/>
              </a:rPr>
              <a:t>formalmente</a:t>
            </a:r>
            <a:r>
              <a:rPr sz="2000" b="1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Ebrima"/>
                <a:cs typeface="Ebrima"/>
              </a:rPr>
              <a:t>alla</a:t>
            </a:r>
            <a:r>
              <a:rPr sz="2000" b="1" spc="15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Ebrima"/>
                <a:cs typeface="Ebrima"/>
              </a:rPr>
              <a:t>compagine</a:t>
            </a:r>
            <a:r>
              <a:rPr sz="2000" b="1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Ebrima"/>
                <a:cs typeface="Ebrima"/>
              </a:rPr>
              <a:t>sociale</a:t>
            </a:r>
            <a:r>
              <a:rPr sz="2000" b="1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Ebrima"/>
                <a:cs typeface="Ebrima"/>
              </a:rPr>
              <a:t>del</a:t>
            </a:r>
            <a:r>
              <a:rPr sz="2000" b="1" spc="15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Ebrima"/>
                <a:cs typeface="Ebrima"/>
              </a:rPr>
              <a:t>partenariato</a:t>
            </a:r>
            <a:r>
              <a:rPr sz="2000" b="1" spc="-10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Ebrima"/>
                <a:cs typeface="Ebrima"/>
              </a:rPr>
              <a:t>GAL. </a:t>
            </a:r>
            <a:r>
              <a:rPr sz="2000" b="1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spc="-5" dirty="0">
                <a:solidFill>
                  <a:srgbClr val="2D2E33"/>
                </a:solidFill>
                <a:latin typeface="Ebrima"/>
                <a:cs typeface="Ebrima"/>
              </a:rPr>
              <a:t>Ciascun</a:t>
            </a:r>
            <a:r>
              <a:rPr sz="2000" spc="3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Ebrima"/>
                <a:cs typeface="Ebrima"/>
              </a:rPr>
              <a:t>Comune</a:t>
            </a:r>
            <a:r>
              <a:rPr sz="2000" b="1" spc="30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Ebrima"/>
                <a:cs typeface="Ebrima"/>
              </a:rPr>
              <a:t>può</a:t>
            </a:r>
            <a:r>
              <a:rPr sz="2000" b="1" spc="10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Ebrima"/>
                <a:cs typeface="Ebrima"/>
              </a:rPr>
              <a:t>partecipare</a:t>
            </a:r>
            <a:r>
              <a:rPr sz="2000" b="1" spc="-15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Ebrima"/>
                <a:cs typeface="Ebrima"/>
              </a:rPr>
              <a:t>al</a:t>
            </a:r>
            <a:r>
              <a:rPr sz="2000" b="1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Ebrima"/>
                <a:cs typeface="Ebrima"/>
              </a:rPr>
              <a:t>partenariato</a:t>
            </a:r>
            <a:r>
              <a:rPr sz="2000" b="1" spc="-20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Ebrima"/>
                <a:cs typeface="Ebrima"/>
              </a:rPr>
              <a:t>di</a:t>
            </a:r>
            <a:r>
              <a:rPr sz="2000" b="1" spc="5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Ebrima"/>
                <a:cs typeface="Ebrima"/>
              </a:rPr>
              <a:t>un</a:t>
            </a:r>
            <a:r>
              <a:rPr sz="2000" b="1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Ebrima"/>
                <a:cs typeface="Ebrima"/>
              </a:rPr>
              <a:t>unico</a:t>
            </a:r>
            <a:r>
              <a:rPr sz="2000" b="1" spc="30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Ebrima"/>
                <a:cs typeface="Ebrima"/>
              </a:rPr>
              <a:t>GAL</a:t>
            </a:r>
            <a:r>
              <a:rPr sz="2000" b="1" spc="75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dirty="0">
                <a:solidFill>
                  <a:srgbClr val="2D2E33"/>
                </a:solidFill>
                <a:latin typeface="Ebrima"/>
                <a:cs typeface="Ebrima"/>
              </a:rPr>
              <a:t>attuatore</a:t>
            </a:r>
            <a:r>
              <a:rPr sz="2000" spc="-3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dirty="0">
                <a:solidFill>
                  <a:srgbClr val="2D2E33"/>
                </a:solidFill>
                <a:latin typeface="Ebrima"/>
                <a:cs typeface="Ebrima"/>
              </a:rPr>
              <a:t>di </a:t>
            </a:r>
            <a:r>
              <a:rPr sz="2000" spc="-64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dirty="0">
                <a:solidFill>
                  <a:srgbClr val="2D2E33"/>
                </a:solidFill>
                <a:latin typeface="Ebrima"/>
                <a:cs typeface="Ebrima"/>
              </a:rPr>
              <a:t>una</a:t>
            </a:r>
            <a:r>
              <a:rPr sz="2000" spc="-1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spc="-5" dirty="0">
                <a:solidFill>
                  <a:srgbClr val="2D2E33"/>
                </a:solidFill>
                <a:latin typeface="Ebrima"/>
                <a:cs typeface="Ebrima"/>
              </a:rPr>
              <a:t>SSL</a:t>
            </a:r>
            <a:r>
              <a:rPr sz="2000" spc="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spc="-5" dirty="0">
                <a:solidFill>
                  <a:srgbClr val="2D2E33"/>
                </a:solidFill>
                <a:latin typeface="Ebrima"/>
                <a:cs typeface="Ebrima"/>
              </a:rPr>
              <a:t>Leader</a:t>
            </a:r>
            <a:r>
              <a:rPr sz="2000" spc="-1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dirty="0">
                <a:solidFill>
                  <a:srgbClr val="2D2E33"/>
                </a:solidFill>
                <a:latin typeface="Ebrima"/>
                <a:cs typeface="Ebrima"/>
              </a:rPr>
              <a:t>2023-2027</a:t>
            </a:r>
            <a:endParaRPr sz="2000" dirty="0">
              <a:solidFill>
                <a:prstClr val="black"/>
              </a:solidFill>
              <a:latin typeface="Ebrima"/>
              <a:cs typeface="Ebrima"/>
            </a:endParaRPr>
          </a:p>
          <a:p>
            <a:pPr marL="12700" marR="678815" algn="just">
              <a:lnSpc>
                <a:spcPct val="90100"/>
              </a:lnSpc>
              <a:spcBef>
                <a:spcPts val="2595"/>
              </a:spcBef>
            </a:pPr>
            <a:r>
              <a:rPr sz="2000" dirty="0">
                <a:solidFill>
                  <a:srgbClr val="2D2E33"/>
                </a:solidFill>
                <a:latin typeface="Ebrima"/>
                <a:cs typeface="Ebrima"/>
              </a:rPr>
              <a:t>L’intervento</a:t>
            </a:r>
            <a:r>
              <a:rPr sz="2000" spc="-1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spc="-5" dirty="0">
                <a:solidFill>
                  <a:srgbClr val="2D2E33"/>
                </a:solidFill>
                <a:latin typeface="Ebrima"/>
                <a:cs typeface="Ebrima"/>
              </a:rPr>
              <a:t>della</a:t>
            </a:r>
            <a:r>
              <a:rPr sz="2000" spc="3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spc="-5" dirty="0">
                <a:solidFill>
                  <a:srgbClr val="2D2E33"/>
                </a:solidFill>
                <a:latin typeface="Ebrima"/>
                <a:cs typeface="Ebrima"/>
              </a:rPr>
              <a:t>SSL</a:t>
            </a:r>
            <a:r>
              <a:rPr sz="2000" spc="-1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dirty="0">
                <a:solidFill>
                  <a:srgbClr val="2D2E33"/>
                </a:solidFill>
                <a:latin typeface="Ebrima"/>
                <a:cs typeface="Ebrima"/>
              </a:rPr>
              <a:t>è attivato </a:t>
            </a:r>
            <a:r>
              <a:rPr sz="2000" spc="-5" dirty="0">
                <a:solidFill>
                  <a:srgbClr val="2D2E33"/>
                </a:solidFill>
                <a:latin typeface="Ebrima"/>
                <a:cs typeface="Ebrima"/>
              </a:rPr>
              <a:t>in</a:t>
            </a:r>
            <a:r>
              <a:rPr sz="2000" spc="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dirty="0">
                <a:solidFill>
                  <a:srgbClr val="2D2E33"/>
                </a:solidFill>
                <a:latin typeface="Ebrima"/>
                <a:cs typeface="Ebrima"/>
              </a:rPr>
              <a:t>zone </a:t>
            </a:r>
            <a:r>
              <a:rPr sz="2000" spc="-5" dirty="0">
                <a:solidFill>
                  <a:srgbClr val="2D2E33"/>
                </a:solidFill>
                <a:latin typeface="Ebrima"/>
                <a:cs typeface="Ebrima"/>
              </a:rPr>
              <a:t>omogenee</a:t>
            </a:r>
            <a:r>
              <a:rPr sz="2000" spc="-2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dirty="0">
                <a:solidFill>
                  <a:srgbClr val="2D2E33"/>
                </a:solidFill>
                <a:latin typeface="Ebrima"/>
                <a:cs typeface="Ebrima"/>
              </a:rPr>
              <a:t>e coerenti</a:t>
            </a:r>
            <a:r>
              <a:rPr sz="2000" spc="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spc="-5" dirty="0">
                <a:solidFill>
                  <a:srgbClr val="2D2E33"/>
                </a:solidFill>
                <a:latin typeface="Ebrima"/>
                <a:cs typeface="Ebrima"/>
              </a:rPr>
              <a:t>in</a:t>
            </a:r>
            <a:r>
              <a:rPr sz="2000" spc="1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spc="-5" dirty="0">
                <a:solidFill>
                  <a:srgbClr val="2D2E33"/>
                </a:solidFill>
                <a:latin typeface="Ebrima"/>
                <a:cs typeface="Ebrima"/>
              </a:rPr>
              <a:t>termini </a:t>
            </a:r>
            <a:r>
              <a:rPr sz="200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spc="-5" dirty="0">
                <a:solidFill>
                  <a:srgbClr val="2D2E33"/>
                </a:solidFill>
                <a:latin typeface="Ebrima"/>
                <a:cs typeface="Ebrima"/>
              </a:rPr>
              <a:t>geografici,</a:t>
            </a:r>
            <a:r>
              <a:rPr sz="2000" spc="4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spc="-5" dirty="0">
                <a:solidFill>
                  <a:srgbClr val="2D2E33"/>
                </a:solidFill>
                <a:latin typeface="Ebrima"/>
                <a:cs typeface="Ebrima"/>
              </a:rPr>
              <a:t>sociali,</a:t>
            </a:r>
            <a:r>
              <a:rPr sz="2000" spc="4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spc="-5" dirty="0">
                <a:solidFill>
                  <a:srgbClr val="2D2E33"/>
                </a:solidFill>
                <a:latin typeface="Ebrima"/>
                <a:cs typeface="Ebrima"/>
              </a:rPr>
              <a:t>economici</a:t>
            </a:r>
            <a:r>
              <a:rPr sz="2000" spc="2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dirty="0">
                <a:solidFill>
                  <a:srgbClr val="2D2E33"/>
                </a:solidFill>
                <a:latin typeface="Ebrima"/>
                <a:cs typeface="Ebrima"/>
              </a:rPr>
              <a:t>e</a:t>
            </a:r>
            <a:r>
              <a:rPr sz="2000" spc="-1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dirty="0">
                <a:solidFill>
                  <a:srgbClr val="2D2E33"/>
                </a:solidFill>
                <a:latin typeface="Ebrima"/>
                <a:cs typeface="Ebrima"/>
              </a:rPr>
              <a:t>culturali</a:t>
            </a:r>
            <a:r>
              <a:rPr sz="2000" spc="2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dirty="0">
                <a:solidFill>
                  <a:srgbClr val="2D2E33"/>
                </a:solidFill>
                <a:latin typeface="Ebrima"/>
                <a:cs typeface="Ebrima"/>
              </a:rPr>
              <a:t>a</a:t>
            </a:r>
            <a:r>
              <a:rPr sz="2000" spc="2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spc="-5" dirty="0">
                <a:solidFill>
                  <a:srgbClr val="2D2E33"/>
                </a:solidFill>
                <a:latin typeface="Ebrima"/>
                <a:cs typeface="Ebrima"/>
              </a:rPr>
              <a:t>livello</a:t>
            </a:r>
            <a:r>
              <a:rPr sz="2000" spc="4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dirty="0">
                <a:solidFill>
                  <a:srgbClr val="2D2E33"/>
                </a:solidFill>
                <a:latin typeface="Ebrima"/>
                <a:cs typeface="Ebrima"/>
              </a:rPr>
              <a:t>sub-regionale,</a:t>
            </a:r>
            <a:r>
              <a:rPr sz="2000" spc="2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b="1" dirty="0">
                <a:solidFill>
                  <a:srgbClr val="C00000"/>
                </a:solidFill>
                <a:latin typeface="Ebrima"/>
                <a:cs typeface="Ebrima"/>
              </a:rPr>
              <a:t>i </a:t>
            </a:r>
            <a:r>
              <a:rPr sz="2000" b="1" spc="-5" dirty="0">
                <a:solidFill>
                  <a:srgbClr val="C00000"/>
                </a:solidFill>
                <a:latin typeface="Ebrima"/>
                <a:cs typeface="Ebrima"/>
              </a:rPr>
              <a:t>cui</a:t>
            </a:r>
            <a:r>
              <a:rPr sz="2000" b="1" spc="20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Ebrima"/>
                <a:cs typeface="Ebrima"/>
              </a:rPr>
              <a:t>comuni </a:t>
            </a:r>
            <a:r>
              <a:rPr sz="2000" b="1" spc="-645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Ebrima"/>
                <a:cs typeface="Ebrima"/>
              </a:rPr>
              <a:t>devono</a:t>
            </a:r>
            <a:r>
              <a:rPr sz="2000" b="1" spc="-5" dirty="0">
                <a:solidFill>
                  <a:srgbClr val="C00000"/>
                </a:solidFill>
                <a:latin typeface="Ebrima"/>
                <a:cs typeface="Ebrima"/>
              </a:rPr>
              <a:t> essere</a:t>
            </a:r>
            <a:r>
              <a:rPr sz="2000" b="1" spc="-20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Ebrima"/>
                <a:cs typeface="Ebrima"/>
              </a:rPr>
              <a:t>contigui</a:t>
            </a:r>
            <a:r>
              <a:rPr sz="2000" b="1" spc="45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b="1" dirty="0">
                <a:solidFill>
                  <a:srgbClr val="C00000"/>
                </a:solidFill>
                <a:latin typeface="Ebrima"/>
                <a:cs typeface="Ebrima"/>
              </a:rPr>
              <a:t>a</a:t>
            </a:r>
            <a:r>
              <a:rPr sz="2000" b="1" spc="-15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Ebrima"/>
                <a:cs typeface="Ebrima"/>
              </a:rPr>
              <a:t>livello</a:t>
            </a:r>
            <a:r>
              <a:rPr sz="2000" b="1" spc="70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Ebrima"/>
                <a:cs typeface="Ebrima"/>
              </a:rPr>
              <a:t>territoriale</a:t>
            </a:r>
            <a:endParaRPr sz="2000" dirty="0">
              <a:solidFill>
                <a:prstClr val="black"/>
              </a:solidFill>
              <a:latin typeface="Ebrima"/>
              <a:cs typeface="Ebrima"/>
            </a:endParaRPr>
          </a:p>
          <a:p>
            <a:pPr marL="12700" algn="just">
              <a:lnSpc>
                <a:spcPts val="2735"/>
              </a:lnSpc>
              <a:spcBef>
                <a:spcPts val="2305"/>
              </a:spcBef>
            </a:pPr>
            <a:r>
              <a:rPr sz="2000" dirty="0">
                <a:solidFill>
                  <a:srgbClr val="2D2E33"/>
                </a:solidFill>
                <a:latin typeface="Ebrima"/>
                <a:cs typeface="Ebrima"/>
              </a:rPr>
              <a:t>Le aree</a:t>
            </a:r>
            <a:r>
              <a:rPr sz="2000" spc="-2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spc="-5" dirty="0">
                <a:solidFill>
                  <a:srgbClr val="2D2E33"/>
                </a:solidFill>
                <a:latin typeface="Ebrima"/>
                <a:cs typeface="Ebrima"/>
              </a:rPr>
              <a:t>prioritarie</a:t>
            </a:r>
            <a:r>
              <a:rPr sz="2000" spc="2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dirty="0">
                <a:solidFill>
                  <a:srgbClr val="2D2E33"/>
                </a:solidFill>
                <a:latin typeface="Ebrima"/>
                <a:cs typeface="Ebrima"/>
              </a:rPr>
              <a:t>di</a:t>
            </a:r>
            <a:r>
              <a:rPr sz="2000" spc="1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spc="-5" dirty="0">
                <a:solidFill>
                  <a:srgbClr val="2D2E33"/>
                </a:solidFill>
                <a:latin typeface="Ebrima"/>
                <a:cs typeface="Ebrima"/>
              </a:rPr>
              <a:t>intervento</a:t>
            </a:r>
            <a:r>
              <a:rPr sz="2000" dirty="0">
                <a:solidFill>
                  <a:srgbClr val="2D2E33"/>
                </a:solidFill>
                <a:latin typeface="Ebrima"/>
                <a:cs typeface="Ebrima"/>
              </a:rPr>
              <a:t> sono </a:t>
            </a:r>
            <a:r>
              <a:rPr sz="2000" spc="-5" dirty="0">
                <a:solidFill>
                  <a:srgbClr val="2D2E33"/>
                </a:solidFill>
                <a:latin typeface="Ebrima"/>
                <a:cs typeface="Ebrima"/>
              </a:rPr>
              <a:t>prevalentemente</a:t>
            </a:r>
            <a:r>
              <a:rPr sz="2000" spc="-1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spc="-5" dirty="0">
                <a:solidFill>
                  <a:srgbClr val="2D2E33"/>
                </a:solidFill>
                <a:latin typeface="Ebrima"/>
                <a:cs typeface="Ebrima"/>
              </a:rPr>
              <a:t>le</a:t>
            </a:r>
            <a:r>
              <a:rPr sz="2000" spc="8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Ebrima"/>
                <a:cs typeface="Ebrima"/>
              </a:rPr>
              <a:t>zone</a:t>
            </a:r>
            <a:r>
              <a:rPr sz="2000" b="1" spc="5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Ebrima"/>
                <a:cs typeface="Ebrima"/>
              </a:rPr>
              <a:t>rurali</a:t>
            </a:r>
            <a:r>
              <a:rPr sz="2000" b="1" dirty="0">
                <a:solidFill>
                  <a:srgbClr val="C00000"/>
                </a:solidFill>
                <a:latin typeface="Ebrima"/>
                <a:cs typeface="Ebrima"/>
              </a:rPr>
              <a:t> C e</a:t>
            </a:r>
            <a:r>
              <a:rPr sz="2000" b="1" spc="5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b="1" dirty="0">
                <a:solidFill>
                  <a:srgbClr val="C00000"/>
                </a:solidFill>
                <a:latin typeface="Ebrima"/>
                <a:cs typeface="Ebrima"/>
              </a:rPr>
              <a:t>D,</a:t>
            </a:r>
            <a:r>
              <a:rPr sz="2000" b="1" spc="-15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Ebrima"/>
                <a:cs typeface="Ebrima"/>
              </a:rPr>
              <a:t>le</a:t>
            </a:r>
            <a:endParaRPr sz="2000" dirty="0">
              <a:solidFill>
                <a:prstClr val="black"/>
              </a:solidFill>
              <a:latin typeface="Ebrima"/>
              <a:cs typeface="Ebrima"/>
            </a:endParaRPr>
          </a:p>
          <a:p>
            <a:pPr marL="12700" algn="just">
              <a:lnSpc>
                <a:spcPts val="2735"/>
              </a:lnSpc>
            </a:pPr>
            <a:r>
              <a:rPr sz="2000" b="1" spc="-5" dirty="0">
                <a:solidFill>
                  <a:srgbClr val="C00000"/>
                </a:solidFill>
                <a:latin typeface="Ebrima"/>
                <a:cs typeface="Ebrima"/>
              </a:rPr>
              <a:t>Zone</a:t>
            </a:r>
            <a:r>
              <a:rPr sz="2000" b="1" spc="5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b="1" dirty="0">
                <a:solidFill>
                  <a:srgbClr val="C00000"/>
                </a:solidFill>
                <a:latin typeface="Ebrima"/>
                <a:cs typeface="Ebrima"/>
              </a:rPr>
              <a:t>B</a:t>
            </a:r>
            <a:r>
              <a:rPr sz="2000" b="1" spc="15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dirty="0">
                <a:solidFill>
                  <a:srgbClr val="2D2E33"/>
                </a:solidFill>
                <a:latin typeface="Ebrima"/>
                <a:cs typeface="Ebrima"/>
              </a:rPr>
              <a:t>e</a:t>
            </a:r>
            <a:r>
              <a:rPr sz="2000" spc="-2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spc="-5" dirty="0">
                <a:solidFill>
                  <a:srgbClr val="2D2E33"/>
                </a:solidFill>
                <a:latin typeface="Ebrima"/>
                <a:cs typeface="Ebrima"/>
              </a:rPr>
              <a:t>in</a:t>
            </a:r>
            <a:r>
              <a:rPr sz="2000" spc="1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spc="-5" dirty="0">
                <a:solidFill>
                  <a:srgbClr val="2D2E33"/>
                </a:solidFill>
                <a:latin typeface="Ebrima"/>
                <a:cs typeface="Ebrima"/>
              </a:rPr>
              <a:t>limitati</a:t>
            </a:r>
            <a:r>
              <a:rPr sz="2000" spc="3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spc="-5" dirty="0">
                <a:solidFill>
                  <a:srgbClr val="2D2E33"/>
                </a:solidFill>
                <a:latin typeface="Ebrima"/>
                <a:cs typeface="Ebrima"/>
              </a:rPr>
              <a:t>casi</a:t>
            </a:r>
            <a:r>
              <a:rPr sz="2000" spc="3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spc="-10" dirty="0">
                <a:solidFill>
                  <a:srgbClr val="2D2E33"/>
                </a:solidFill>
                <a:latin typeface="Ebrima"/>
                <a:cs typeface="Ebrima"/>
              </a:rPr>
              <a:t>specifici</a:t>
            </a:r>
            <a:r>
              <a:rPr sz="2000" spc="5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dirty="0">
                <a:solidFill>
                  <a:srgbClr val="2D2E33"/>
                </a:solidFill>
                <a:latin typeface="Ebrima"/>
                <a:cs typeface="Ebrima"/>
              </a:rPr>
              <a:t>anche</a:t>
            </a:r>
            <a:r>
              <a:rPr sz="2000" spc="1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spc="-5" dirty="0">
                <a:solidFill>
                  <a:srgbClr val="2D2E33"/>
                </a:solidFill>
                <a:latin typeface="Ebrima"/>
                <a:cs typeface="Ebrima"/>
              </a:rPr>
              <a:t>singole </a:t>
            </a:r>
            <a:r>
              <a:rPr sz="2000" dirty="0">
                <a:solidFill>
                  <a:srgbClr val="2D2E33"/>
                </a:solidFill>
                <a:latin typeface="Ebrima"/>
                <a:cs typeface="Ebrima"/>
              </a:rPr>
              <a:t>zone</a:t>
            </a:r>
            <a:r>
              <a:rPr sz="2000" spc="5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Ebrima"/>
                <a:cs typeface="Ebrima"/>
              </a:rPr>
              <a:t>sub-comunali</a:t>
            </a:r>
            <a:r>
              <a:rPr sz="2000" b="1" spc="40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b="1" dirty="0">
                <a:solidFill>
                  <a:srgbClr val="C00000"/>
                </a:solidFill>
                <a:latin typeface="Ebrima"/>
                <a:cs typeface="Ebrima"/>
              </a:rPr>
              <a:t>A</a:t>
            </a:r>
            <a:endParaRPr sz="2000" dirty="0">
              <a:solidFill>
                <a:prstClr val="black"/>
              </a:solidFill>
              <a:latin typeface="Ebrima"/>
              <a:cs typeface="Ebrima"/>
            </a:endParaRPr>
          </a:p>
        </p:txBody>
      </p:sp>
      <p:pic>
        <p:nvPicPr>
          <p:cNvPr id="15" name="Immagine 14" descr="Immagine che contiene illustrazione, clipart, design&#10;&#10;Descrizione generata automaticamente con attendibilità media">
            <a:extLst>
              <a:ext uri="{FF2B5EF4-FFF2-40B4-BE49-F238E27FC236}">
                <a16:creationId xmlns:a16="http://schemas.microsoft.com/office/drawing/2014/main" id="{5D77D1C9-51FA-EE21-C963-43ABA7BC8D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367" y="6301279"/>
            <a:ext cx="475080" cy="43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888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 descr="Slide_power point def_Tavola disegno 1 copi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" y="0"/>
            <a:ext cx="12186584" cy="6858000"/>
          </a:xfrm>
          <a:prstGeom prst="rect">
            <a:avLst/>
          </a:prstGeom>
        </p:spPr>
      </p:pic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58824262-B4E9-90D3-F2D2-B0839CC0E4D1}"/>
              </a:ext>
            </a:extLst>
          </p:cNvPr>
          <p:cNvSpPr txBox="1"/>
          <p:nvPr/>
        </p:nvSpPr>
        <p:spPr>
          <a:xfrm>
            <a:off x="677888" y="1290320"/>
            <a:ext cx="10557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cap="small" dirty="0">
                <a:solidFill>
                  <a:srgbClr val="00682F"/>
                </a:solidFill>
              </a:rPr>
              <a:t>Ambito</a:t>
            </a:r>
            <a:r>
              <a:rPr lang="it-IT" sz="2800" b="1" cap="small" dirty="0">
                <a:solidFill>
                  <a:srgbClr val="00682F"/>
                </a:solidFill>
              </a:rPr>
              <a:t> </a:t>
            </a:r>
            <a:r>
              <a:rPr lang="it-IT" sz="3200" b="1" cap="small" dirty="0">
                <a:solidFill>
                  <a:srgbClr val="00682F"/>
                </a:solidFill>
              </a:rPr>
              <a:t>territoriale</a:t>
            </a: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1DD61C13-E24C-6C48-868A-1F51457BBA36}"/>
              </a:ext>
            </a:extLst>
          </p:cNvPr>
          <p:cNvSpPr txBox="1"/>
          <p:nvPr/>
        </p:nvSpPr>
        <p:spPr>
          <a:xfrm>
            <a:off x="2063019" y="2052211"/>
            <a:ext cx="7775574" cy="37266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43510" algn="ctr">
              <a:spcBef>
                <a:spcPts val="2590"/>
              </a:spcBef>
            </a:pPr>
            <a:r>
              <a:rPr sz="2100" spc="-5" dirty="0" err="1">
                <a:solidFill>
                  <a:srgbClr val="2D2E33"/>
                </a:solidFill>
                <a:latin typeface="Ebrima"/>
                <a:cs typeface="Ebrima"/>
              </a:rPr>
              <a:t>Tali</a:t>
            </a:r>
            <a:r>
              <a:rPr sz="2100" spc="3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100" spc="-5" dirty="0">
                <a:solidFill>
                  <a:srgbClr val="2D2E33"/>
                </a:solidFill>
                <a:latin typeface="Ebrima"/>
                <a:cs typeface="Ebrima"/>
              </a:rPr>
              <a:t>zone,</a:t>
            </a:r>
            <a:r>
              <a:rPr sz="2100" spc="2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100" dirty="0">
                <a:solidFill>
                  <a:srgbClr val="2D2E33"/>
                </a:solidFill>
                <a:latin typeface="Ebrima"/>
                <a:cs typeface="Ebrima"/>
              </a:rPr>
              <a:t>costituenti</a:t>
            </a:r>
            <a:r>
              <a:rPr sz="2100" spc="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100" spc="-5" dirty="0">
                <a:solidFill>
                  <a:srgbClr val="2D2E33"/>
                </a:solidFill>
                <a:latin typeface="Ebrima"/>
                <a:cs typeface="Ebrima"/>
              </a:rPr>
              <a:t>l’ambito</a:t>
            </a:r>
            <a:r>
              <a:rPr sz="2100" spc="2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100" spc="-5" dirty="0">
                <a:solidFill>
                  <a:srgbClr val="2D2E33"/>
                </a:solidFill>
                <a:latin typeface="Ebrima"/>
                <a:cs typeface="Ebrima"/>
              </a:rPr>
              <a:t>territoriale</a:t>
            </a:r>
            <a:r>
              <a:rPr sz="2100" spc="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100" spc="-5" dirty="0">
                <a:solidFill>
                  <a:srgbClr val="2D2E33"/>
                </a:solidFill>
                <a:latin typeface="Ebrima"/>
                <a:cs typeface="Ebrima"/>
              </a:rPr>
              <a:t>delle</a:t>
            </a:r>
            <a:r>
              <a:rPr sz="2100" spc="3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100" spc="-5" dirty="0">
                <a:solidFill>
                  <a:srgbClr val="2D2E33"/>
                </a:solidFill>
                <a:latin typeface="Ebrima"/>
                <a:cs typeface="Ebrima"/>
              </a:rPr>
              <a:t>SSL,</a:t>
            </a:r>
            <a:r>
              <a:rPr sz="2100" spc="2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100" dirty="0">
                <a:solidFill>
                  <a:srgbClr val="2D2E33"/>
                </a:solidFill>
                <a:latin typeface="Ebrima"/>
                <a:cs typeface="Ebrima"/>
              </a:rPr>
              <a:t>devono </a:t>
            </a:r>
            <a:r>
              <a:rPr sz="2100" spc="-10" dirty="0">
                <a:solidFill>
                  <a:srgbClr val="2D2E33"/>
                </a:solidFill>
                <a:latin typeface="Ebrima"/>
                <a:cs typeface="Ebrima"/>
              </a:rPr>
              <a:t>essere</a:t>
            </a:r>
            <a:r>
              <a:rPr sz="2100" spc="1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100" spc="-5" dirty="0">
                <a:solidFill>
                  <a:srgbClr val="2D2E33"/>
                </a:solidFill>
                <a:latin typeface="Ebrima"/>
                <a:cs typeface="Ebrima"/>
              </a:rPr>
              <a:t>omogenee</a:t>
            </a:r>
            <a:r>
              <a:rPr sz="2100" spc="-2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100" spc="-5" dirty="0">
                <a:solidFill>
                  <a:srgbClr val="2D2E33"/>
                </a:solidFill>
                <a:latin typeface="Ebrima"/>
                <a:cs typeface="Ebrima"/>
              </a:rPr>
              <a:t>in </a:t>
            </a:r>
            <a:r>
              <a:rPr sz="2100" spc="-64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100" spc="-5" dirty="0">
                <a:solidFill>
                  <a:srgbClr val="2D2E33"/>
                </a:solidFill>
                <a:latin typeface="Ebrima"/>
                <a:cs typeface="Ebrima"/>
              </a:rPr>
              <a:t>termini</a:t>
            </a:r>
            <a:r>
              <a:rPr sz="2100" spc="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100" spc="-5" dirty="0">
                <a:solidFill>
                  <a:srgbClr val="2D2E33"/>
                </a:solidFill>
                <a:latin typeface="Ebrima"/>
                <a:cs typeface="Ebrima"/>
              </a:rPr>
              <a:t>geografici,</a:t>
            </a:r>
            <a:r>
              <a:rPr sz="2100" spc="4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100" spc="-5" dirty="0">
                <a:solidFill>
                  <a:srgbClr val="2D2E33"/>
                </a:solidFill>
                <a:latin typeface="Ebrima"/>
                <a:cs typeface="Ebrima"/>
              </a:rPr>
              <a:t>socio</a:t>
            </a:r>
            <a:r>
              <a:rPr sz="2100" spc="1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100" spc="-5" dirty="0">
                <a:solidFill>
                  <a:srgbClr val="2D2E33"/>
                </a:solidFill>
                <a:latin typeface="Ebrima"/>
                <a:cs typeface="Ebrima"/>
              </a:rPr>
              <a:t>economici</a:t>
            </a:r>
            <a:r>
              <a:rPr sz="2100" spc="3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100" dirty="0">
                <a:solidFill>
                  <a:srgbClr val="2D2E33"/>
                </a:solidFill>
                <a:latin typeface="Ebrima"/>
                <a:cs typeface="Ebrima"/>
              </a:rPr>
              <a:t>e</a:t>
            </a:r>
            <a:r>
              <a:rPr sz="2100" spc="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100" dirty="0">
                <a:solidFill>
                  <a:srgbClr val="2D2E33"/>
                </a:solidFill>
                <a:latin typeface="Ebrima"/>
                <a:cs typeface="Ebrima"/>
              </a:rPr>
              <a:t>culturali</a:t>
            </a:r>
            <a:r>
              <a:rPr sz="2100" spc="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100" dirty="0">
                <a:solidFill>
                  <a:srgbClr val="2D2E33"/>
                </a:solidFill>
                <a:latin typeface="Ebrima"/>
                <a:cs typeface="Ebrima"/>
              </a:rPr>
              <a:t>con</a:t>
            </a:r>
            <a:r>
              <a:rPr sz="2100" spc="7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100" b="1" spc="-10" dirty="0">
                <a:solidFill>
                  <a:srgbClr val="C00000"/>
                </a:solidFill>
                <a:latin typeface="Ebrima"/>
                <a:cs typeface="Ebrima"/>
              </a:rPr>
              <a:t>un</a:t>
            </a:r>
            <a:r>
              <a:rPr sz="2100" b="1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100" b="1" spc="-5" dirty="0">
                <a:solidFill>
                  <a:srgbClr val="C00000"/>
                </a:solidFill>
                <a:latin typeface="Ebrima"/>
                <a:cs typeface="Ebrima"/>
              </a:rPr>
              <a:t>minimo</a:t>
            </a:r>
            <a:r>
              <a:rPr sz="2100" b="1" spc="30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100" b="1" spc="-5" dirty="0">
                <a:solidFill>
                  <a:srgbClr val="C00000"/>
                </a:solidFill>
                <a:latin typeface="Ebrima"/>
                <a:cs typeface="Ebrima"/>
              </a:rPr>
              <a:t>di</a:t>
            </a:r>
            <a:r>
              <a:rPr sz="2100" b="1" dirty="0">
                <a:solidFill>
                  <a:srgbClr val="C00000"/>
                </a:solidFill>
                <a:latin typeface="Ebrima"/>
                <a:cs typeface="Ebrima"/>
              </a:rPr>
              <a:t> 50</a:t>
            </a:r>
            <a:r>
              <a:rPr sz="2100" b="1" spc="-25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100" b="1" spc="-5" dirty="0">
                <a:solidFill>
                  <a:srgbClr val="C00000"/>
                </a:solidFill>
                <a:latin typeface="Ebrima"/>
                <a:cs typeface="Ebrima"/>
              </a:rPr>
              <a:t>mila</a:t>
            </a:r>
            <a:r>
              <a:rPr sz="2100" b="1" spc="10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100" b="1" spc="-10" dirty="0">
                <a:solidFill>
                  <a:srgbClr val="C00000"/>
                </a:solidFill>
                <a:latin typeface="Ebrima"/>
                <a:cs typeface="Ebrima"/>
              </a:rPr>
              <a:t>fino </a:t>
            </a:r>
            <a:r>
              <a:rPr sz="2100" b="1" spc="-5" dirty="0">
                <a:solidFill>
                  <a:srgbClr val="C00000"/>
                </a:solidFill>
                <a:latin typeface="Ebrima"/>
                <a:cs typeface="Ebrima"/>
              </a:rPr>
              <a:t> ad</a:t>
            </a:r>
            <a:r>
              <a:rPr sz="2100" b="1" spc="-10" dirty="0">
                <a:solidFill>
                  <a:srgbClr val="C00000"/>
                </a:solidFill>
                <a:latin typeface="Ebrima"/>
                <a:cs typeface="Ebrima"/>
              </a:rPr>
              <a:t> un</a:t>
            </a:r>
            <a:r>
              <a:rPr sz="2100" b="1" spc="15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100" b="1" spc="-5" dirty="0">
                <a:solidFill>
                  <a:srgbClr val="C00000"/>
                </a:solidFill>
                <a:latin typeface="Ebrima"/>
                <a:cs typeface="Ebrima"/>
              </a:rPr>
              <a:t>massimo</a:t>
            </a:r>
            <a:r>
              <a:rPr sz="2100" b="1" spc="-45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100" b="1" spc="-5" dirty="0">
                <a:solidFill>
                  <a:srgbClr val="C00000"/>
                </a:solidFill>
                <a:latin typeface="Ebrima"/>
                <a:cs typeface="Ebrima"/>
              </a:rPr>
              <a:t>di</a:t>
            </a:r>
            <a:r>
              <a:rPr sz="2100" b="1" spc="20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100" b="1" dirty="0">
                <a:solidFill>
                  <a:srgbClr val="C00000"/>
                </a:solidFill>
                <a:latin typeface="Ebrima"/>
                <a:cs typeface="Ebrima"/>
              </a:rPr>
              <a:t>200</a:t>
            </a:r>
            <a:r>
              <a:rPr sz="2100" b="1" spc="-55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100" b="1" spc="-5" dirty="0">
                <a:solidFill>
                  <a:srgbClr val="C00000"/>
                </a:solidFill>
                <a:latin typeface="Ebrima"/>
                <a:cs typeface="Ebrima"/>
              </a:rPr>
              <a:t>mila</a:t>
            </a:r>
            <a:r>
              <a:rPr sz="2100" b="1" spc="10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100" b="1" spc="-10" dirty="0">
                <a:solidFill>
                  <a:srgbClr val="C00000"/>
                </a:solidFill>
                <a:latin typeface="Ebrima"/>
                <a:cs typeface="Ebrima"/>
              </a:rPr>
              <a:t>abitanti.</a:t>
            </a:r>
            <a:endParaRPr sz="2100" dirty="0">
              <a:solidFill>
                <a:prstClr val="black"/>
              </a:solidFill>
              <a:latin typeface="Ebrima"/>
              <a:cs typeface="Ebrima"/>
            </a:endParaRPr>
          </a:p>
          <a:p>
            <a:pPr marL="12700" marR="79375" algn="ctr">
              <a:spcBef>
                <a:spcPts val="2595"/>
              </a:spcBef>
              <a:tabLst>
                <a:tab pos="6091555" algn="l"/>
              </a:tabLst>
            </a:pPr>
            <a:r>
              <a:rPr lang="it-IT" sz="2100" spc="15" dirty="0">
                <a:solidFill>
                  <a:srgbClr val="2D2E33"/>
                </a:solidFill>
                <a:latin typeface="Ebrima"/>
                <a:cs typeface="Ebrima"/>
              </a:rPr>
              <a:t>Il</a:t>
            </a:r>
            <a:r>
              <a:rPr sz="2100" spc="1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lang="it-IT" sz="2100" b="1" spc="-5" dirty="0">
                <a:solidFill>
                  <a:srgbClr val="C00000"/>
                </a:solidFill>
                <a:latin typeface="Ebrima"/>
                <a:cs typeface="Ebrima"/>
              </a:rPr>
              <a:t>territorio della SSL </a:t>
            </a:r>
            <a:r>
              <a:rPr sz="2100" b="1" spc="-5" dirty="0">
                <a:solidFill>
                  <a:srgbClr val="C00000"/>
                </a:solidFill>
                <a:latin typeface="Ebrima"/>
                <a:cs typeface="Ebrima"/>
              </a:rPr>
              <a:t>del</a:t>
            </a:r>
            <a:r>
              <a:rPr sz="2100" b="1" spc="5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100" b="1" spc="-5" dirty="0">
                <a:solidFill>
                  <a:srgbClr val="C00000"/>
                </a:solidFill>
                <a:latin typeface="Ebrima"/>
                <a:cs typeface="Ebrima"/>
              </a:rPr>
              <a:t>GAL</a:t>
            </a:r>
            <a:r>
              <a:rPr sz="2100" b="1" spc="35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lang="it-IT" sz="2100" b="1" spc="-5" dirty="0">
                <a:solidFill>
                  <a:srgbClr val="C00000"/>
                </a:solidFill>
                <a:latin typeface="Ebrima"/>
                <a:cs typeface="Ebrima"/>
              </a:rPr>
              <a:t>Ponte Lama coinvolge</a:t>
            </a:r>
            <a:r>
              <a:rPr sz="2100" b="1" spc="15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lang="it-IT" sz="2100" b="1" dirty="0">
                <a:solidFill>
                  <a:srgbClr val="C00000"/>
                </a:solidFill>
                <a:latin typeface="Ebrima"/>
                <a:cs typeface="Ebrima"/>
              </a:rPr>
              <a:t>3</a:t>
            </a:r>
            <a:r>
              <a:rPr sz="2100" b="1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100" b="1" spc="-10" dirty="0">
                <a:solidFill>
                  <a:srgbClr val="C00000"/>
                </a:solidFill>
                <a:latin typeface="Ebrima"/>
                <a:cs typeface="Ebrima"/>
              </a:rPr>
              <a:t>Comuni</a:t>
            </a:r>
            <a:r>
              <a:rPr sz="2100" spc="-10" dirty="0">
                <a:solidFill>
                  <a:srgbClr val="2D2E33"/>
                </a:solidFill>
                <a:latin typeface="Ebrima"/>
                <a:cs typeface="Ebrima"/>
              </a:rPr>
              <a:t>,</a:t>
            </a:r>
            <a:r>
              <a:rPr sz="2100" spc="4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100" dirty="0">
                <a:solidFill>
                  <a:srgbClr val="2D2E33"/>
                </a:solidFill>
                <a:latin typeface="Ebrima"/>
                <a:cs typeface="Ebrima"/>
              </a:rPr>
              <a:t>per</a:t>
            </a:r>
            <a:r>
              <a:rPr sz="2100" spc="-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100" dirty="0">
                <a:solidFill>
                  <a:srgbClr val="2D2E33"/>
                </a:solidFill>
                <a:latin typeface="Ebrima"/>
                <a:cs typeface="Ebrima"/>
              </a:rPr>
              <a:t>un </a:t>
            </a:r>
            <a:r>
              <a:rPr sz="2100" spc="-64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100" dirty="0">
                <a:solidFill>
                  <a:srgbClr val="2D2E33"/>
                </a:solidFill>
                <a:latin typeface="Ebrima"/>
                <a:cs typeface="Ebrima"/>
              </a:rPr>
              <a:t>totale di</a:t>
            </a:r>
            <a:r>
              <a:rPr sz="2100" spc="1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lang="it-IT" sz="2100" b="1" dirty="0">
                <a:solidFill>
                  <a:srgbClr val="C00000"/>
                </a:solidFill>
                <a:latin typeface="Ebrima"/>
                <a:cs typeface="Ebrima"/>
              </a:rPr>
              <a:t>166.418</a:t>
            </a:r>
            <a:r>
              <a:rPr sz="2100" b="1" spc="-65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100" b="1" spc="-5" dirty="0">
                <a:solidFill>
                  <a:srgbClr val="C00000"/>
                </a:solidFill>
                <a:latin typeface="Ebrima"/>
                <a:cs typeface="Ebrima"/>
              </a:rPr>
              <a:t>abitanti</a:t>
            </a:r>
            <a:r>
              <a:rPr sz="2100" b="1" spc="20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100" dirty="0">
                <a:solidFill>
                  <a:srgbClr val="2D2E33"/>
                </a:solidFill>
                <a:latin typeface="Ebrima"/>
                <a:cs typeface="Ebrima"/>
              </a:rPr>
              <a:t>(dati</a:t>
            </a:r>
            <a:r>
              <a:rPr sz="2100" spc="1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100" spc="-5" dirty="0">
                <a:solidFill>
                  <a:srgbClr val="2D2E33"/>
                </a:solidFill>
                <a:latin typeface="Ebrima"/>
                <a:cs typeface="Ebrima"/>
              </a:rPr>
              <a:t>ufficiali</a:t>
            </a:r>
            <a:r>
              <a:rPr sz="2100" spc="4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100" spc="-5" dirty="0">
                <a:solidFill>
                  <a:srgbClr val="2D2E33"/>
                </a:solidFill>
                <a:latin typeface="Ebrima"/>
                <a:cs typeface="Ebrima"/>
              </a:rPr>
              <a:t>dell’Istat</a:t>
            </a:r>
            <a:r>
              <a:rPr sz="2100" spc="1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100" dirty="0">
                <a:solidFill>
                  <a:srgbClr val="2D2E33"/>
                </a:solidFill>
                <a:latin typeface="Ebrima"/>
                <a:cs typeface="Ebrima"/>
              </a:rPr>
              <a:t>al</a:t>
            </a:r>
            <a:r>
              <a:rPr sz="2100" spc="1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sz="2100" spc="-5" dirty="0">
                <a:solidFill>
                  <a:srgbClr val="2D2E33"/>
                </a:solidFill>
                <a:latin typeface="Ebrima"/>
                <a:cs typeface="Ebrima"/>
              </a:rPr>
              <a:t>31.12.2022)</a:t>
            </a:r>
            <a:endParaRPr lang="it-IT" sz="2100" spc="-5" dirty="0">
              <a:solidFill>
                <a:srgbClr val="2D2E33"/>
              </a:solidFill>
              <a:latin typeface="Ebrima"/>
              <a:cs typeface="Ebrima"/>
            </a:endParaRPr>
          </a:p>
          <a:p>
            <a:pPr marL="12700" marR="79375" algn="ctr">
              <a:spcBef>
                <a:spcPts val="2595"/>
              </a:spcBef>
              <a:tabLst>
                <a:tab pos="6091555" algn="l"/>
              </a:tabLst>
            </a:pPr>
            <a:r>
              <a:rPr lang="it-IT" sz="2100" spc="-5" dirty="0">
                <a:solidFill>
                  <a:srgbClr val="2D2E33"/>
                </a:solidFill>
                <a:latin typeface="Ebrima"/>
                <a:cs typeface="Ebrima"/>
              </a:rPr>
              <a:t>Tutti i comuni del territorio della SSL</a:t>
            </a:r>
            <a:r>
              <a:rPr sz="2100" spc="10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lang="it-IT" sz="2100" spc="10" dirty="0">
                <a:solidFill>
                  <a:srgbClr val="2D2E33"/>
                </a:solidFill>
                <a:latin typeface="Ebrima"/>
                <a:cs typeface="Ebrima"/>
              </a:rPr>
              <a:t>sono identificati come area B</a:t>
            </a:r>
            <a:r>
              <a:rPr sz="2100" spc="-5">
                <a:solidFill>
                  <a:srgbClr val="2D2E33"/>
                </a:solidFill>
                <a:latin typeface="Ebrima"/>
                <a:cs typeface="Ebrima"/>
              </a:rPr>
              <a:t>:</a:t>
            </a:r>
            <a:r>
              <a:rPr lang="it-IT" sz="2100" spc="25" dirty="0">
                <a:solidFill>
                  <a:srgbClr val="2D2E33"/>
                </a:solidFill>
                <a:latin typeface="Ebrima"/>
                <a:cs typeface="Ebrima"/>
              </a:rPr>
              <a:t> </a:t>
            </a:r>
            <a:r>
              <a:rPr lang="it-IT" sz="2100" b="1" u="heavy" spc="-5" dirty="0">
                <a:solidFill>
                  <a:srgbClr val="2D2E33"/>
                </a:solidFill>
                <a:uFill>
                  <a:solidFill>
                    <a:srgbClr val="2D2E33"/>
                  </a:solidFill>
                </a:uFill>
                <a:latin typeface="Ebrima"/>
                <a:cs typeface="Ebrima"/>
              </a:rPr>
              <a:t>Trani, Bisceglie e Molfetta</a:t>
            </a:r>
            <a:endParaRPr sz="2100" dirty="0">
              <a:solidFill>
                <a:prstClr val="black"/>
              </a:solidFill>
              <a:latin typeface="Ebrima"/>
              <a:cs typeface="Ebrima"/>
            </a:endParaRPr>
          </a:p>
        </p:txBody>
      </p:sp>
      <p:pic>
        <p:nvPicPr>
          <p:cNvPr id="15" name="Immagine 14" descr="Immagine che contiene illustrazione, clipart, design&#10;&#10;Descrizione generata automaticamente con attendibilità media">
            <a:extLst>
              <a:ext uri="{FF2B5EF4-FFF2-40B4-BE49-F238E27FC236}">
                <a16:creationId xmlns:a16="http://schemas.microsoft.com/office/drawing/2014/main" id="{5D77D1C9-51FA-EE21-C963-43ABA7BC8D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367" y="6301279"/>
            <a:ext cx="475080" cy="43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545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Slide_power point def_Tavola disegno 1 copi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" y="0"/>
            <a:ext cx="12186584" cy="6858000"/>
          </a:xfrm>
          <a:prstGeom prst="rect">
            <a:avLst/>
          </a:prstGeom>
        </p:spPr>
      </p:pic>
      <p:pic>
        <p:nvPicPr>
          <p:cNvPr id="2" name="Immagine 1" descr="Immagine che contiene mappa, testo, atlante, diagramma&#10;&#10;Descrizione generata automaticamente">
            <a:extLst>
              <a:ext uri="{FF2B5EF4-FFF2-40B4-BE49-F238E27FC236}">
                <a16:creationId xmlns:a16="http://schemas.microsoft.com/office/drawing/2014/main" id="{BF5E7D05-2486-6F3E-E161-FFC1718256C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539" y="1451954"/>
            <a:ext cx="8302271" cy="4649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magine 13" descr="Immagine che contiene illustrazione, clipart, design&#10;&#10;Descrizione generata automaticamente con attendibilità media">
            <a:extLst>
              <a:ext uri="{FF2B5EF4-FFF2-40B4-BE49-F238E27FC236}">
                <a16:creationId xmlns:a16="http://schemas.microsoft.com/office/drawing/2014/main" id="{5D77D1C9-51FA-EE21-C963-43ABA7BC8D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367" y="6301279"/>
            <a:ext cx="475080" cy="43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460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 descr="Slide_power point def_Tavola disegno 1 copi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" y="0"/>
            <a:ext cx="12186583" cy="6858000"/>
          </a:xfrm>
          <a:prstGeom prst="rect">
            <a:avLst/>
          </a:prstGeom>
        </p:spPr>
      </p:pic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58824262-B4E9-90D3-F2D2-B0839CC0E4D1}"/>
              </a:ext>
            </a:extLst>
          </p:cNvPr>
          <p:cNvSpPr txBox="1"/>
          <p:nvPr/>
        </p:nvSpPr>
        <p:spPr>
          <a:xfrm>
            <a:off x="537211" y="1483751"/>
            <a:ext cx="10557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cap="small" dirty="0">
                <a:solidFill>
                  <a:srgbClr val="00682F"/>
                </a:solidFill>
              </a:rPr>
              <a:t>Il Partenariato dei GAL</a:t>
            </a: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AB49C77F-9304-79D3-0F88-C4899CA09711}"/>
              </a:ext>
            </a:extLst>
          </p:cNvPr>
          <p:cNvSpPr txBox="1"/>
          <p:nvPr/>
        </p:nvSpPr>
        <p:spPr>
          <a:xfrm>
            <a:off x="752770" y="2271305"/>
            <a:ext cx="10378292" cy="36050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0965" algn="just">
              <a:lnSpc>
                <a:spcPct val="105900"/>
              </a:lnSpc>
              <a:spcBef>
                <a:spcPts val="100"/>
              </a:spcBef>
            </a:pPr>
            <a:r>
              <a:rPr lang="it-IT" sz="2000" dirty="0">
                <a:latin typeface="Ebrima"/>
                <a:cs typeface="Ebrima"/>
              </a:rPr>
              <a:t>Il partenariato del GAL è composto </a:t>
            </a:r>
            <a:r>
              <a:rPr sz="2000" dirty="0">
                <a:latin typeface="Ebrima"/>
                <a:cs typeface="Ebrima"/>
              </a:rPr>
              <a:t>da rappresentanti </a:t>
            </a:r>
            <a:r>
              <a:rPr sz="2000" spc="-5" dirty="0">
                <a:latin typeface="Ebrima"/>
                <a:cs typeface="Ebrima"/>
              </a:rPr>
              <a:t>degli </a:t>
            </a:r>
            <a:r>
              <a:rPr sz="2000" spc="-10" dirty="0">
                <a:latin typeface="Ebrima"/>
                <a:cs typeface="Ebrima"/>
              </a:rPr>
              <a:t>interessi </a:t>
            </a:r>
            <a:r>
              <a:rPr sz="2000" spc="-5" dirty="0">
                <a:latin typeface="Ebrima"/>
                <a:cs typeface="Ebrima"/>
              </a:rPr>
              <a:t> socio-economici</a:t>
            </a:r>
            <a:r>
              <a:rPr sz="2000" spc="50" dirty="0">
                <a:latin typeface="Ebrima"/>
                <a:cs typeface="Ebrima"/>
              </a:rPr>
              <a:t> </a:t>
            </a:r>
            <a:r>
              <a:rPr sz="2000" spc="-5" dirty="0">
                <a:latin typeface="Ebrima"/>
                <a:cs typeface="Ebrima"/>
              </a:rPr>
              <a:t>pubblici</a:t>
            </a:r>
            <a:r>
              <a:rPr sz="2000" dirty="0">
                <a:latin typeface="Ebrima"/>
                <a:cs typeface="Ebrima"/>
              </a:rPr>
              <a:t> e</a:t>
            </a:r>
            <a:r>
              <a:rPr sz="2000" spc="5" dirty="0">
                <a:latin typeface="Ebrima"/>
                <a:cs typeface="Ebrima"/>
              </a:rPr>
              <a:t> </a:t>
            </a:r>
            <a:r>
              <a:rPr sz="2000" spc="-5" dirty="0">
                <a:latin typeface="Ebrima"/>
                <a:cs typeface="Ebrima"/>
              </a:rPr>
              <a:t>privati</a:t>
            </a:r>
            <a:r>
              <a:rPr sz="2000" spc="5" dirty="0">
                <a:latin typeface="Ebrima"/>
                <a:cs typeface="Ebrima"/>
              </a:rPr>
              <a:t> </a:t>
            </a:r>
            <a:r>
              <a:rPr sz="2000" spc="-5" dirty="0">
                <a:latin typeface="Ebrima"/>
                <a:cs typeface="Ebrima"/>
              </a:rPr>
              <a:t>della</a:t>
            </a:r>
            <a:r>
              <a:rPr sz="2000" spc="30" dirty="0">
                <a:latin typeface="Ebrima"/>
                <a:cs typeface="Ebrima"/>
              </a:rPr>
              <a:t> </a:t>
            </a:r>
            <a:r>
              <a:rPr sz="2000" dirty="0">
                <a:latin typeface="Ebrima"/>
                <a:cs typeface="Ebrima"/>
              </a:rPr>
              <a:t>realtà</a:t>
            </a:r>
            <a:r>
              <a:rPr sz="2000" spc="15" dirty="0">
                <a:latin typeface="Ebrima"/>
                <a:cs typeface="Ebrima"/>
              </a:rPr>
              <a:t> </a:t>
            </a:r>
            <a:r>
              <a:rPr sz="2000" spc="-5" dirty="0">
                <a:latin typeface="Ebrima"/>
                <a:cs typeface="Ebrima"/>
              </a:rPr>
              <a:t>locale</a:t>
            </a:r>
            <a:r>
              <a:rPr sz="2000" spc="25" dirty="0">
                <a:latin typeface="Ebrima"/>
                <a:cs typeface="Ebrima"/>
              </a:rPr>
              <a:t> </a:t>
            </a:r>
            <a:r>
              <a:rPr sz="2000" dirty="0">
                <a:latin typeface="Ebrima"/>
                <a:cs typeface="Ebrima"/>
              </a:rPr>
              <a:t>(art. </a:t>
            </a:r>
            <a:r>
              <a:rPr sz="2000" spc="-5" dirty="0">
                <a:latin typeface="Ebrima"/>
                <a:cs typeface="Ebrima"/>
              </a:rPr>
              <a:t>32 </a:t>
            </a:r>
            <a:r>
              <a:rPr sz="2000" dirty="0">
                <a:latin typeface="Ebrima"/>
                <a:cs typeface="Ebrima"/>
              </a:rPr>
              <a:t> </a:t>
            </a:r>
            <a:r>
              <a:rPr sz="2000" spc="-5" dirty="0">
                <a:latin typeface="Ebrima"/>
                <a:cs typeface="Ebrima"/>
              </a:rPr>
              <a:t>Regolamento</a:t>
            </a:r>
            <a:r>
              <a:rPr sz="2000" dirty="0">
                <a:latin typeface="Ebrima"/>
                <a:cs typeface="Ebrima"/>
              </a:rPr>
              <a:t> (UE)</a:t>
            </a:r>
            <a:r>
              <a:rPr sz="2000" spc="10" dirty="0">
                <a:latin typeface="Ebrima"/>
                <a:cs typeface="Ebrima"/>
              </a:rPr>
              <a:t> </a:t>
            </a:r>
            <a:r>
              <a:rPr sz="2000" dirty="0">
                <a:latin typeface="Ebrima"/>
                <a:cs typeface="Ebrima"/>
              </a:rPr>
              <a:t>n.</a:t>
            </a:r>
            <a:r>
              <a:rPr sz="2000" spc="5" dirty="0">
                <a:latin typeface="Ebrima"/>
                <a:cs typeface="Ebrima"/>
              </a:rPr>
              <a:t> </a:t>
            </a:r>
            <a:r>
              <a:rPr sz="2000" spc="-5" dirty="0">
                <a:latin typeface="Ebrima"/>
                <a:cs typeface="Ebrima"/>
              </a:rPr>
              <a:t>1060/2021)</a:t>
            </a:r>
            <a:r>
              <a:rPr sz="2000" spc="40" dirty="0">
                <a:latin typeface="Ebrima"/>
                <a:cs typeface="Ebrima"/>
              </a:rPr>
              <a:t> </a:t>
            </a:r>
            <a:r>
              <a:rPr sz="2000" dirty="0">
                <a:latin typeface="Ebrima"/>
                <a:cs typeface="Ebrima"/>
              </a:rPr>
              <a:t>per</a:t>
            </a:r>
            <a:r>
              <a:rPr sz="2000" spc="15" dirty="0">
                <a:latin typeface="Ebrima"/>
                <a:cs typeface="Ebrima"/>
              </a:rPr>
              <a:t> </a:t>
            </a:r>
            <a:r>
              <a:rPr sz="2000" spc="-5" dirty="0">
                <a:latin typeface="Ebrima"/>
                <a:cs typeface="Ebrima"/>
              </a:rPr>
              <a:t>ciascuna</a:t>
            </a:r>
            <a:r>
              <a:rPr sz="2000" spc="15" dirty="0">
                <a:latin typeface="Ebrima"/>
                <a:cs typeface="Ebrima"/>
              </a:rPr>
              <a:t> </a:t>
            </a:r>
            <a:r>
              <a:rPr sz="2000" spc="-5" dirty="0">
                <a:latin typeface="Ebrima"/>
                <a:cs typeface="Ebrima"/>
              </a:rPr>
              <a:t>delle</a:t>
            </a:r>
            <a:r>
              <a:rPr sz="2000" spc="35" dirty="0">
                <a:latin typeface="Ebrima"/>
                <a:cs typeface="Ebrima"/>
              </a:rPr>
              <a:t> </a:t>
            </a:r>
            <a:r>
              <a:rPr sz="2000" spc="-5" dirty="0">
                <a:latin typeface="Ebrima"/>
                <a:cs typeface="Ebrima"/>
              </a:rPr>
              <a:t>seguenti</a:t>
            </a:r>
            <a:r>
              <a:rPr sz="2000" spc="-10" dirty="0">
                <a:latin typeface="Ebrima"/>
                <a:cs typeface="Ebrima"/>
              </a:rPr>
              <a:t> </a:t>
            </a:r>
            <a:r>
              <a:rPr sz="2000" spc="-5" dirty="0">
                <a:latin typeface="Ebrima"/>
                <a:cs typeface="Ebrima"/>
              </a:rPr>
              <a:t>categorie:</a:t>
            </a:r>
            <a:endParaRPr sz="2000" dirty="0">
              <a:latin typeface="Ebrima"/>
              <a:cs typeface="Ebrima"/>
            </a:endParaRPr>
          </a:p>
          <a:p>
            <a:pPr marL="371475" indent="-359410">
              <a:lnSpc>
                <a:spcPct val="100000"/>
              </a:lnSpc>
              <a:spcBef>
                <a:spcPts val="170"/>
              </a:spcBef>
              <a:buAutoNum type="alphaLcParenR"/>
              <a:tabLst>
                <a:tab pos="372110" algn="l"/>
              </a:tabLst>
            </a:pPr>
            <a:r>
              <a:rPr sz="2000" b="1" spc="-10" dirty="0">
                <a:solidFill>
                  <a:srgbClr val="C00000"/>
                </a:solidFill>
                <a:latin typeface="Ebrima"/>
                <a:cs typeface="Ebrima"/>
              </a:rPr>
              <a:t>Comuni</a:t>
            </a:r>
            <a:endParaRPr sz="2000" dirty="0">
              <a:latin typeface="Ebrima"/>
              <a:cs typeface="Ebrima"/>
            </a:endParaRPr>
          </a:p>
          <a:p>
            <a:pPr marL="399415" indent="-387350">
              <a:lnSpc>
                <a:spcPct val="100000"/>
              </a:lnSpc>
              <a:spcBef>
                <a:spcPts val="195"/>
              </a:spcBef>
              <a:buAutoNum type="alphaLcParenR"/>
              <a:tabLst>
                <a:tab pos="400050" algn="l"/>
              </a:tabLst>
            </a:pPr>
            <a:r>
              <a:rPr sz="2000" b="1" spc="-5" dirty="0">
                <a:solidFill>
                  <a:srgbClr val="C00000"/>
                </a:solidFill>
                <a:latin typeface="Ebrima"/>
                <a:cs typeface="Ebrima"/>
              </a:rPr>
              <a:t>Altri</a:t>
            </a:r>
            <a:r>
              <a:rPr sz="2000" b="1" spc="5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Ebrima"/>
                <a:cs typeface="Ebrima"/>
              </a:rPr>
              <a:t>enti</a:t>
            </a:r>
            <a:r>
              <a:rPr sz="2000" b="1" spc="25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Ebrima"/>
                <a:cs typeface="Ebrima"/>
              </a:rPr>
              <a:t>pubblici</a:t>
            </a:r>
            <a:r>
              <a:rPr sz="2000" b="1" spc="45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Ebrima"/>
                <a:cs typeface="Ebrima"/>
              </a:rPr>
              <a:t>(definiti</a:t>
            </a:r>
            <a:r>
              <a:rPr sz="2000" b="1" spc="75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Ebrima"/>
                <a:cs typeface="Ebrima"/>
              </a:rPr>
              <a:t>conformemente</a:t>
            </a:r>
            <a:r>
              <a:rPr sz="2000" b="1" spc="5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Ebrima"/>
                <a:cs typeface="Ebrima"/>
              </a:rPr>
              <a:t>alle</a:t>
            </a:r>
            <a:r>
              <a:rPr sz="2000" b="1" spc="30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Ebrima"/>
                <a:cs typeface="Ebrima"/>
              </a:rPr>
              <a:t>norme</a:t>
            </a:r>
            <a:r>
              <a:rPr sz="2000" b="1" spc="-15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Ebrima"/>
                <a:cs typeface="Ebrima"/>
              </a:rPr>
              <a:t>nazionali)</a:t>
            </a:r>
            <a:endParaRPr sz="2000" dirty="0">
              <a:latin typeface="Ebrima"/>
              <a:cs typeface="Ebrima"/>
            </a:endParaRPr>
          </a:p>
          <a:p>
            <a:pPr marL="356870" indent="-344805">
              <a:lnSpc>
                <a:spcPct val="100000"/>
              </a:lnSpc>
              <a:spcBef>
                <a:spcPts val="170"/>
              </a:spcBef>
              <a:buAutoNum type="alphaLcParenR"/>
              <a:tabLst>
                <a:tab pos="357505" algn="l"/>
              </a:tabLst>
            </a:pPr>
            <a:r>
              <a:rPr sz="2000" b="1" spc="-5" dirty="0">
                <a:solidFill>
                  <a:srgbClr val="C00000"/>
                </a:solidFill>
                <a:latin typeface="Ebrima"/>
                <a:cs typeface="Ebrima"/>
              </a:rPr>
              <a:t>OOPP</a:t>
            </a:r>
            <a:r>
              <a:rPr sz="2000" b="1" spc="-25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Ebrima"/>
                <a:cs typeface="Ebrima"/>
              </a:rPr>
              <a:t>Organizzazioni</a:t>
            </a:r>
            <a:r>
              <a:rPr sz="2000" b="1" spc="5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Ebrima"/>
                <a:cs typeface="Ebrima"/>
              </a:rPr>
              <a:t>datoriali</a:t>
            </a:r>
            <a:r>
              <a:rPr sz="2000" b="1" spc="-15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Ebrima"/>
                <a:cs typeface="Ebrima"/>
              </a:rPr>
              <a:t>agricole</a:t>
            </a:r>
            <a:endParaRPr sz="2000" dirty="0">
              <a:latin typeface="Ebrima"/>
              <a:cs typeface="Ebrima"/>
            </a:endParaRPr>
          </a:p>
          <a:p>
            <a:pPr marL="398780" indent="-386715">
              <a:lnSpc>
                <a:spcPct val="100000"/>
              </a:lnSpc>
              <a:spcBef>
                <a:spcPts val="170"/>
              </a:spcBef>
              <a:buAutoNum type="alphaLcParenR"/>
              <a:tabLst>
                <a:tab pos="399415" algn="l"/>
              </a:tabLst>
            </a:pPr>
            <a:r>
              <a:rPr sz="2000" b="1" spc="-10" dirty="0">
                <a:solidFill>
                  <a:srgbClr val="C00000"/>
                </a:solidFill>
                <a:latin typeface="Ebrima"/>
                <a:cs typeface="Ebrima"/>
              </a:rPr>
              <a:t>Altri</a:t>
            </a:r>
            <a:r>
              <a:rPr sz="2000" b="1" spc="-5" dirty="0">
                <a:solidFill>
                  <a:srgbClr val="C00000"/>
                </a:solidFill>
                <a:latin typeface="Ebrima"/>
                <a:cs typeface="Ebrima"/>
              </a:rPr>
              <a:t> portatori</a:t>
            </a:r>
            <a:r>
              <a:rPr sz="2000" b="1" spc="-20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Ebrima"/>
                <a:cs typeface="Ebrima"/>
              </a:rPr>
              <a:t>di</a:t>
            </a:r>
            <a:r>
              <a:rPr sz="2000" b="1" spc="20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Ebrima"/>
                <a:cs typeface="Ebrima"/>
              </a:rPr>
              <a:t>interessi</a:t>
            </a:r>
            <a:r>
              <a:rPr sz="2000" b="1" spc="-5" dirty="0">
                <a:solidFill>
                  <a:srgbClr val="C00000"/>
                </a:solidFill>
                <a:latin typeface="Ebrima"/>
                <a:cs typeface="Ebrima"/>
              </a:rPr>
              <a:t> collettivi</a:t>
            </a:r>
            <a:endParaRPr sz="2000" dirty="0">
              <a:latin typeface="Ebrima"/>
              <a:cs typeface="Ebrima"/>
            </a:endParaRPr>
          </a:p>
          <a:p>
            <a:pPr marL="374015" indent="-361950">
              <a:lnSpc>
                <a:spcPct val="100000"/>
              </a:lnSpc>
              <a:spcBef>
                <a:spcPts val="165"/>
              </a:spcBef>
              <a:buAutoNum type="alphaLcParenR"/>
              <a:tabLst>
                <a:tab pos="374650" algn="l"/>
              </a:tabLst>
            </a:pPr>
            <a:r>
              <a:rPr sz="2000" b="1" spc="-5" dirty="0">
                <a:solidFill>
                  <a:srgbClr val="C00000"/>
                </a:solidFill>
                <a:latin typeface="Ebrima"/>
                <a:cs typeface="Ebrima"/>
              </a:rPr>
              <a:t>Privati</a:t>
            </a:r>
            <a:endParaRPr sz="2000" dirty="0">
              <a:latin typeface="Ebrima"/>
              <a:cs typeface="Ebrim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400" dirty="0">
              <a:latin typeface="Ebrima"/>
              <a:cs typeface="Ebrima"/>
            </a:endParaRPr>
          </a:p>
          <a:p>
            <a:pPr marL="12700" algn="just">
              <a:lnSpc>
                <a:spcPct val="100000"/>
              </a:lnSpc>
            </a:pPr>
            <a:r>
              <a:rPr sz="1600" spc="-10" dirty="0">
                <a:latin typeface="Ebrima"/>
                <a:cs typeface="Ebrima"/>
              </a:rPr>
              <a:t>O</a:t>
            </a:r>
            <a:r>
              <a:rPr sz="1600" spc="-10" dirty="0">
                <a:latin typeface="Calibri"/>
                <a:cs typeface="Calibri"/>
              </a:rPr>
              <a:t>gnuno</a:t>
            </a:r>
            <a:r>
              <a:rPr sz="1600" spc="1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dei</a:t>
            </a:r>
            <a:r>
              <a:rPr sz="1600" spc="12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predetti</a:t>
            </a:r>
            <a:r>
              <a:rPr sz="1600" spc="1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gruppi</a:t>
            </a:r>
            <a:r>
              <a:rPr sz="1600" spc="1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di</a:t>
            </a:r>
            <a:r>
              <a:rPr sz="1600" spc="12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interesse</a:t>
            </a:r>
            <a:r>
              <a:rPr sz="1600" spc="14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non</a:t>
            </a:r>
            <a:r>
              <a:rPr sz="1600" b="1" spc="90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rappresenta</a:t>
            </a:r>
            <a:r>
              <a:rPr sz="1600" b="1" spc="5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più</a:t>
            </a:r>
            <a:r>
              <a:rPr sz="1600" b="1" spc="9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del</a:t>
            </a:r>
            <a:r>
              <a:rPr sz="1600" b="1" spc="9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49</a:t>
            </a:r>
            <a:r>
              <a:rPr sz="1600" b="1" spc="9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%</a:t>
            </a:r>
            <a:r>
              <a:rPr sz="1600" b="1" spc="8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degli</a:t>
            </a:r>
            <a:r>
              <a:rPr sz="1600" b="1" spc="90" dirty="0">
                <a:latin typeface="Calibri"/>
                <a:cs typeface="Calibri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aventi</a:t>
            </a:r>
            <a:r>
              <a:rPr sz="1600" b="1" spc="9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diritto</a:t>
            </a:r>
            <a:r>
              <a:rPr sz="1600" b="1" spc="10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al</a:t>
            </a:r>
            <a:r>
              <a:rPr sz="1600" b="1" spc="90" dirty="0">
                <a:latin typeface="Calibri"/>
                <a:cs typeface="Calibri"/>
              </a:rPr>
              <a:t> </a:t>
            </a:r>
            <a:r>
              <a:rPr sz="1600" b="1" spc="-20" dirty="0" err="1">
                <a:latin typeface="Calibri"/>
                <a:cs typeface="Calibri"/>
              </a:rPr>
              <a:t>voto</a:t>
            </a:r>
            <a:r>
              <a:rPr sz="1600" b="1" spc="114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</a:t>
            </a:r>
            <a:r>
              <a:rPr lang="it-IT" sz="1600" dirty="0">
                <a:latin typeface="Calibri"/>
                <a:cs typeface="Calibri"/>
              </a:rPr>
              <a:t> </a:t>
            </a:r>
            <a:r>
              <a:rPr sz="1600" b="1" spc="15" dirty="0">
                <a:latin typeface="Calibri"/>
                <a:cs typeface="Calibri"/>
              </a:rPr>
              <a:t>non</a:t>
            </a:r>
            <a:r>
              <a:rPr lang="it-IT" sz="1600" b="1" spc="15" dirty="0">
                <a:latin typeface="Calibri"/>
                <a:cs typeface="Calibri"/>
              </a:rPr>
              <a:t> </a:t>
            </a:r>
            <a:r>
              <a:rPr sz="1600" b="1" spc="15" dirty="0" err="1">
                <a:latin typeface="Calibri"/>
                <a:cs typeface="Calibri"/>
              </a:rPr>
              <a:t>deve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essere</a:t>
            </a:r>
            <a:r>
              <a:rPr sz="1600" b="1" spc="-6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espressione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di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maggioranza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dei </a:t>
            </a:r>
            <a:r>
              <a:rPr sz="1600" b="1" spc="-10" dirty="0">
                <a:latin typeface="Calibri"/>
                <a:cs typeface="Calibri"/>
              </a:rPr>
              <a:t>componenti</a:t>
            </a:r>
            <a:r>
              <a:rPr sz="1600" b="1" spc="35" dirty="0">
                <a:latin typeface="Calibri"/>
                <a:cs typeface="Calibri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dell’Organo </a:t>
            </a:r>
            <a:r>
              <a:rPr sz="1600" b="1" spc="-10" dirty="0">
                <a:latin typeface="Calibri"/>
                <a:cs typeface="Calibri"/>
              </a:rPr>
              <a:t>decisionale</a:t>
            </a:r>
            <a:endParaRPr sz="1600" dirty="0">
              <a:latin typeface="Calibri"/>
              <a:cs typeface="Calibri"/>
            </a:endParaRPr>
          </a:p>
        </p:txBody>
      </p:sp>
      <p:pic>
        <p:nvPicPr>
          <p:cNvPr id="15" name="Immagine 14" descr="Immagine che contiene illustrazione, clipart, design&#10;&#10;Descrizione generata automaticamente con attendibilità media">
            <a:extLst>
              <a:ext uri="{FF2B5EF4-FFF2-40B4-BE49-F238E27FC236}">
                <a16:creationId xmlns:a16="http://schemas.microsoft.com/office/drawing/2014/main" id="{5D77D1C9-51FA-EE21-C963-43ABA7BC8D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367" y="6301279"/>
            <a:ext cx="475080" cy="43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187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 descr="Slide_power point def_Tavola disegno 1 copi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" y="0"/>
            <a:ext cx="12186583" cy="6858000"/>
          </a:xfrm>
          <a:prstGeom prst="rect">
            <a:avLst/>
          </a:prstGeom>
        </p:spPr>
      </p:pic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58824262-B4E9-90D3-F2D2-B0839CC0E4D1}"/>
              </a:ext>
            </a:extLst>
          </p:cNvPr>
          <p:cNvSpPr txBox="1"/>
          <p:nvPr/>
        </p:nvSpPr>
        <p:spPr>
          <a:xfrm>
            <a:off x="537211" y="1422204"/>
            <a:ext cx="10557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cap="small" dirty="0">
                <a:solidFill>
                  <a:srgbClr val="00682F"/>
                </a:solidFill>
              </a:rPr>
              <a:t>Il Partenariato dei GAL</a:t>
            </a: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AB49C77F-9304-79D3-0F88-C4899CA09711}"/>
              </a:ext>
            </a:extLst>
          </p:cNvPr>
          <p:cNvSpPr txBox="1"/>
          <p:nvPr/>
        </p:nvSpPr>
        <p:spPr>
          <a:xfrm>
            <a:off x="814315" y="2253720"/>
            <a:ext cx="10684498" cy="36179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0965">
              <a:lnSpc>
                <a:spcPct val="105900"/>
              </a:lnSpc>
              <a:spcBef>
                <a:spcPts val="100"/>
              </a:spcBef>
            </a:pPr>
            <a:r>
              <a:rPr sz="2000" dirty="0">
                <a:latin typeface="Ebrima"/>
                <a:cs typeface="Ebrima"/>
              </a:rPr>
              <a:t>La compagine </a:t>
            </a:r>
            <a:r>
              <a:rPr sz="2000" spc="-5" dirty="0">
                <a:latin typeface="Ebrima"/>
                <a:cs typeface="Ebrima"/>
              </a:rPr>
              <a:t>del </a:t>
            </a:r>
            <a:r>
              <a:rPr sz="2000" dirty="0">
                <a:latin typeface="Ebrima"/>
                <a:cs typeface="Ebrima"/>
              </a:rPr>
              <a:t>GAL è composta da rappresentanti </a:t>
            </a:r>
            <a:r>
              <a:rPr sz="2000" spc="-5" dirty="0">
                <a:latin typeface="Ebrima"/>
                <a:cs typeface="Ebrima"/>
              </a:rPr>
              <a:t>degli </a:t>
            </a:r>
            <a:r>
              <a:rPr sz="2000" spc="-10" dirty="0">
                <a:latin typeface="Ebrima"/>
                <a:cs typeface="Ebrima"/>
              </a:rPr>
              <a:t>interessi </a:t>
            </a:r>
            <a:r>
              <a:rPr sz="2000" spc="-5" dirty="0">
                <a:latin typeface="Ebrima"/>
                <a:cs typeface="Ebrima"/>
              </a:rPr>
              <a:t> socio-economici</a:t>
            </a:r>
            <a:r>
              <a:rPr sz="2000" spc="50" dirty="0">
                <a:latin typeface="Ebrima"/>
                <a:cs typeface="Ebrima"/>
              </a:rPr>
              <a:t> </a:t>
            </a:r>
            <a:r>
              <a:rPr sz="2000" spc="-5" dirty="0">
                <a:latin typeface="Ebrima"/>
                <a:cs typeface="Ebrima"/>
              </a:rPr>
              <a:t>pubblici</a:t>
            </a:r>
            <a:r>
              <a:rPr sz="2000" dirty="0">
                <a:latin typeface="Ebrima"/>
                <a:cs typeface="Ebrima"/>
              </a:rPr>
              <a:t> e</a:t>
            </a:r>
            <a:r>
              <a:rPr sz="2000" spc="5" dirty="0">
                <a:latin typeface="Ebrima"/>
                <a:cs typeface="Ebrima"/>
              </a:rPr>
              <a:t> </a:t>
            </a:r>
            <a:r>
              <a:rPr sz="2000" spc="-5" dirty="0">
                <a:latin typeface="Ebrima"/>
                <a:cs typeface="Ebrima"/>
              </a:rPr>
              <a:t>privati</a:t>
            </a:r>
            <a:r>
              <a:rPr sz="2000" spc="5" dirty="0">
                <a:latin typeface="Ebrima"/>
                <a:cs typeface="Ebrima"/>
              </a:rPr>
              <a:t> </a:t>
            </a:r>
            <a:r>
              <a:rPr sz="2000" spc="-5" dirty="0">
                <a:latin typeface="Ebrima"/>
                <a:cs typeface="Ebrima"/>
              </a:rPr>
              <a:t>della</a:t>
            </a:r>
            <a:r>
              <a:rPr sz="2000" spc="30" dirty="0">
                <a:latin typeface="Ebrima"/>
                <a:cs typeface="Ebrima"/>
              </a:rPr>
              <a:t> </a:t>
            </a:r>
            <a:r>
              <a:rPr sz="2000" dirty="0">
                <a:latin typeface="Ebrima"/>
                <a:cs typeface="Ebrima"/>
              </a:rPr>
              <a:t>realtà</a:t>
            </a:r>
            <a:r>
              <a:rPr sz="2000" spc="15" dirty="0">
                <a:latin typeface="Ebrima"/>
                <a:cs typeface="Ebrima"/>
              </a:rPr>
              <a:t> </a:t>
            </a:r>
            <a:r>
              <a:rPr sz="2000" spc="-5" dirty="0">
                <a:latin typeface="Ebrima"/>
                <a:cs typeface="Ebrima"/>
              </a:rPr>
              <a:t>locale</a:t>
            </a:r>
            <a:r>
              <a:rPr sz="2000" spc="25" dirty="0">
                <a:latin typeface="Ebrima"/>
                <a:cs typeface="Ebrima"/>
              </a:rPr>
              <a:t> </a:t>
            </a:r>
            <a:r>
              <a:rPr sz="2000" dirty="0">
                <a:latin typeface="Ebrima"/>
                <a:cs typeface="Ebrima"/>
              </a:rPr>
              <a:t>(art. </a:t>
            </a:r>
            <a:r>
              <a:rPr sz="2000" spc="-5" dirty="0">
                <a:latin typeface="Ebrima"/>
                <a:cs typeface="Ebrima"/>
              </a:rPr>
              <a:t>32 </a:t>
            </a:r>
            <a:r>
              <a:rPr sz="2000" dirty="0">
                <a:latin typeface="Ebrima"/>
                <a:cs typeface="Ebrima"/>
              </a:rPr>
              <a:t> </a:t>
            </a:r>
            <a:r>
              <a:rPr sz="2000" spc="-5" dirty="0">
                <a:latin typeface="Ebrima"/>
                <a:cs typeface="Ebrima"/>
              </a:rPr>
              <a:t>Regolamento</a:t>
            </a:r>
            <a:r>
              <a:rPr sz="2000" dirty="0">
                <a:latin typeface="Ebrima"/>
                <a:cs typeface="Ebrima"/>
              </a:rPr>
              <a:t> (UE)</a:t>
            </a:r>
            <a:r>
              <a:rPr sz="2000" spc="10" dirty="0">
                <a:latin typeface="Ebrima"/>
                <a:cs typeface="Ebrima"/>
              </a:rPr>
              <a:t> </a:t>
            </a:r>
            <a:r>
              <a:rPr sz="2000" dirty="0">
                <a:latin typeface="Ebrima"/>
                <a:cs typeface="Ebrima"/>
              </a:rPr>
              <a:t>n.</a:t>
            </a:r>
            <a:r>
              <a:rPr sz="2000" spc="5" dirty="0">
                <a:latin typeface="Ebrima"/>
                <a:cs typeface="Ebrima"/>
              </a:rPr>
              <a:t> </a:t>
            </a:r>
            <a:r>
              <a:rPr sz="2000" spc="-5" dirty="0">
                <a:latin typeface="Ebrima"/>
                <a:cs typeface="Ebrima"/>
              </a:rPr>
              <a:t>1060/2021)</a:t>
            </a:r>
            <a:r>
              <a:rPr sz="2000" spc="40" dirty="0">
                <a:latin typeface="Ebrima"/>
                <a:cs typeface="Ebrima"/>
              </a:rPr>
              <a:t> </a:t>
            </a:r>
            <a:r>
              <a:rPr sz="2000" dirty="0">
                <a:latin typeface="Ebrima"/>
                <a:cs typeface="Ebrima"/>
              </a:rPr>
              <a:t>per</a:t>
            </a:r>
            <a:r>
              <a:rPr sz="2000" spc="15" dirty="0">
                <a:latin typeface="Ebrima"/>
                <a:cs typeface="Ebrima"/>
              </a:rPr>
              <a:t> </a:t>
            </a:r>
            <a:r>
              <a:rPr sz="2000" spc="-5" dirty="0">
                <a:latin typeface="Ebrima"/>
                <a:cs typeface="Ebrima"/>
              </a:rPr>
              <a:t>ciascuna</a:t>
            </a:r>
            <a:r>
              <a:rPr sz="2000" spc="15" dirty="0">
                <a:latin typeface="Ebrima"/>
                <a:cs typeface="Ebrima"/>
              </a:rPr>
              <a:t> </a:t>
            </a:r>
            <a:r>
              <a:rPr sz="2000" spc="-5" dirty="0">
                <a:latin typeface="Ebrima"/>
                <a:cs typeface="Ebrima"/>
              </a:rPr>
              <a:t>delle</a:t>
            </a:r>
            <a:r>
              <a:rPr sz="2000" spc="35" dirty="0">
                <a:latin typeface="Ebrima"/>
                <a:cs typeface="Ebrima"/>
              </a:rPr>
              <a:t> </a:t>
            </a:r>
            <a:r>
              <a:rPr sz="2000" spc="-5" dirty="0">
                <a:latin typeface="Ebrima"/>
                <a:cs typeface="Ebrima"/>
              </a:rPr>
              <a:t>seguenti</a:t>
            </a:r>
            <a:r>
              <a:rPr sz="2000" spc="-10" dirty="0">
                <a:latin typeface="Ebrima"/>
                <a:cs typeface="Ebrima"/>
              </a:rPr>
              <a:t> </a:t>
            </a:r>
            <a:r>
              <a:rPr sz="2000" spc="-5" dirty="0">
                <a:latin typeface="Ebrima"/>
                <a:cs typeface="Ebrima"/>
              </a:rPr>
              <a:t>categorie:</a:t>
            </a:r>
            <a:endParaRPr sz="2000" dirty="0">
              <a:latin typeface="Ebrima"/>
              <a:cs typeface="Ebrima"/>
            </a:endParaRPr>
          </a:p>
          <a:p>
            <a:pPr marL="371475" indent="-359410">
              <a:lnSpc>
                <a:spcPct val="100000"/>
              </a:lnSpc>
              <a:spcBef>
                <a:spcPts val="170"/>
              </a:spcBef>
              <a:buAutoNum type="alphaLcParenR"/>
              <a:tabLst>
                <a:tab pos="372110" algn="l"/>
              </a:tabLst>
            </a:pPr>
            <a:r>
              <a:rPr sz="2000" b="1" spc="-10" dirty="0">
                <a:solidFill>
                  <a:srgbClr val="C00000"/>
                </a:solidFill>
                <a:latin typeface="Ebrima"/>
                <a:cs typeface="Ebrima"/>
              </a:rPr>
              <a:t>Comuni</a:t>
            </a:r>
            <a:endParaRPr sz="2000" dirty="0">
              <a:latin typeface="Ebrima"/>
              <a:cs typeface="Ebrima"/>
            </a:endParaRPr>
          </a:p>
          <a:p>
            <a:pPr marL="399415" indent="-387350">
              <a:lnSpc>
                <a:spcPct val="100000"/>
              </a:lnSpc>
              <a:spcBef>
                <a:spcPts val="195"/>
              </a:spcBef>
              <a:buAutoNum type="alphaLcParenR"/>
              <a:tabLst>
                <a:tab pos="400050" algn="l"/>
              </a:tabLst>
            </a:pPr>
            <a:r>
              <a:rPr sz="2000" b="1" spc="-5" dirty="0">
                <a:solidFill>
                  <a:srgbClr val="C00000"/>
                </a:solidFill>
                <a:latin typeface="Ebrima"/>
                <a:cs typeface="Ebrima"/>
              </a:rPr>
              <a:t>Altri</a:t>
            </a:r>
            <a:r>
              <a:rPr sz="2000" b="1" spc="5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Ebrima"/>
                <a:cs typeface="Ebrima"/>
              </a:rPr>
              <a:t>enti</a:t>
            </a:r>
            <a:r>
              <a:rPr sz="2000" b="1" spc="25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Ebrima"/>
                <a:cs typeface="Ebrima"/>
              </a:rPr>
              <a:t>pubblici</a:t>
            </a:r>
            <a:r>
              <a:rPr sz="2000" b="1" spc="45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Ebrima"/>
                <a:cs typeface="Ebrima"/>
              </a:rPr>
              <a:t>(definiti</a:t>
            </a:r>
            <a:r>
              <a:rPr sz="2000" b="1" spc="75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Ebrima"/>
                <a:cs typeface="Ebrima"/>
              </a:rPr>
              <a:t>conformemente</a:t>
            </a:r>
            <a:r>
              <a:rPr sz="2000" b="1" spc="5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Ebrima"/>
                <a:cs typeface="Ebrima"/>
              </a:rPr>
              <a:t>alle</a:t>
            </a:r>
            <a:r>
              <a:rPr sz="2000" b="1" spc="30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Ebrima"/>
                <a:cs typeface="Ebrima"/>
              </a:rPr>
              <a:t>norme</a:t>
            </a:r>
            <a:r>
              <a:rPr sz="2000" b="1" spc="-15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Ebrima"/>
                <a:cs typeface="Ebrima"/>
              </a:rPr>
              <a:t>nazionali)</a:t>
            </a:r>
            <a:endParaRPr sz="2000" dirty="0">
              <a:latin typeface="Ebrima"/>
              <a:cs typeface="Ebrima"/>
            </a:endParaRPr>
          </a:p>
          <a:p>
            <a:pPr marL="356870" indent="-344805">
              <a:lnSpc>
                <a:spcPct val="100000"/>
              </a:lnSpc>
              <a:spcBef>
                <a:spcPts val="170"/>
              </a:spcBef>
              <a:buAutoNum type="alphaLcParenR"/>
              <a:tabLst>
                <a:tab pos="357505" algn="l"/>
              </a:tabLst>
            </a:pPr>
            <a:r>
              <a:rPr sz="2000" b="1" spc="-5" dirty="0">
                <a:solidFill>
                  <a:srgbClr val="C00000"/>
                </a:solidFill>
                <a:latin typeface="Ebrima"/>
                <a:cs typeface="Ebrima"/>
              </a:rPr>
              <a:t>OOPP</a:t>
            </a:r>
            <a:r>
              <a:rPr sz="2000" b="1" spc="-25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Ebrima"/>
                <a:cs typeface="Ebrima"/>
              </a:rPr>
              <a:t>Organizzazioni</a:t>
            </a:r>
            <a:r>
              <a:rPr sz="2000" b="1" spc="5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Ebrima"/>
                <a:cs typeface="Ebrima"/>
              </a:rPr>
              <a:t>datoriali</a:t>
            </a:r>
            <a:r>
              <a:rPr sz="2000" b="1" spc="-15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Ebrima"/>
                <a:cs typeface="Ebrima"/>
              </a:rPr>
              <a:t>agricole</a:t>
            </a:r>
            <a:endParaRPr sz="2000" dirty="0">
              <a:latin typeface="Ebrima"/>
              <a:cs typeface="Ebrima"/>
            </a:endParaRPr>
          </a:p>
          <a:p>
            <a:pPr marL="398780" indent="-386715">
              <a:lnSpc>
                <a:spcPct val="100000"/>
              </a:lnSpc>
              <a:spcBef>
                <a:spcPts val="170"/>
              </a:spcBef>
              <a:buAutoNum type="alphaLcParenR"/>
              <a:tabLst>
                <a:tab pos="399415" algn="l"/>
              </a:tabLst>
            </a:pPr>
            <a:r>
              <a:rPr sz="2000" b="1" spc="-10" dirty="0">
                <a:solidFill>
                  <a:srgbClr val="C00000"/>
                </a:solidFill>
                <a:latin typeface="Ebrima"/>
                <a:cs typeface="Ebrima"/>
              </a:rPr>
              <a:t>Altri</a:t>
            </a:r>
            <a:r>
              <a:rPr sz="2000" b="1" spc="-5" dirty="0">
                <a:solidFill>
                  <a:srgbClr val="C00000"/>
                </a:solidFill>
                <a:latin typeface="Ebrima"/>
                <a:cs typeface="Ebrima"/>
              </a:rPr>
              <a:t> portatori</a:t>
            </a:r>
            <a:r>
              <a:rPr sz="2000" b="1" spc="-20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Ebrima"/>
                <a:cs typeface="Ebrima"/>
              </a:rPr>
              <a:t>di</a:t>
            </a:r>
            <a:r>
              <a:rPr sz="2000" b="1" spc="20" dirty="0">
                <a:solidFill>
                  <a:srgbClr val="C00000"/>
                </a:solidFill>
                <a:latin typeface="Ebrima"/>
                <a:cs typeface="Ebrima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Ebrima"/>
                <a:cs typeface="Ebrima"/>
              </a:rPr>
              <a:t>interessi</a:t>
            </a:r>
            <a:r>
              <a:rPr sz="2000" b="1" spc="-5" dirty="0">
                <a:solidFill>
                  <a:srgbClr val="C00000"/>
                </a:solidFill>
                <a:latin typeface="Ebrima"/>
                <a:cs typeface="Ebrima"/>
              </a:rPr>
              <a:t> collettivi</a:t>
            </a:r>
            <a:endParaRPr sz="2000" dirty="0">
              <a:latin typeface="Ebrima"/>
              <a:cs typeface="Ebrima"/>
            </a:endParaRPr>
          </a:p>
          <a:p>
            <a:pPr marL="374015" indent="-361950">
              <a:lnSpc>
                <a:spcPct val="100000"/>
              </a:lnSpc>
              <a:spcBef>
                <a:spcPts val="165"/>
              </a:spcBef>
              <a:buAutoNum type="alphaLcParenR"/>
              <a:tabLst>
                <a:tab pos="374650" algn="l"/>
              </a:tabLst>
            </a:pPr>
            <a:r>
              <a:rPr sz="2000" b="1" spc="-5" dirty="0">
                <a:solidFill>
                  <a:srgbClr val="C00000"/>
                </a:solidFill>
                <a:latin typeface="Ebrima"/>
                <a:cs typeface="Ebrima"/>
              </a:rPr>
              <a:t>Privati</a:t>
            </a:r>
            <a:endParaRPr sz="2000" dirty="0">
              <a:latin typeface="Ebrima"/>
              <a:cs typeface="Ebrim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400" dirty="0">
              <a:latin typeface="Ebrima"/>
              <a:cs typeface="Ebrima"/>
            </a:endParaRPr>
          </a:p>
          <a:p>
            <a:pPr marL="12700" algn="just">
              <a:lnSpc>
                <a:spcPct val="100000"/>
              </a:lnSpc>
            </a:pPr>
            <a:r>
              <a:rPr sz="1600" spc="-10" dirty="0">
                <a:latin typeface="Ebrima"/>
                <a:cs typeface="Ebrima"/>
              </a:rPr>
              <a:t>O</a:t>
            </a:r>
            <a:r>
              <a:rPr sz="1600" spc="-10" dirty="0">
                <a:latin typeface="Calibri"/>
                <a:cs typeface="Calibri"/>
              </a:rPr>
              <a:t>gnuno</a:t>
            </a:r>
            <a:r>
              <a:rPr sz="1600" spc="1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dei</a:t>
            </a:r>
            <a:r>
              <a:rPr sz="1600" spc="12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predetti</a:t>
            </a:r>
            <a:r>
              <a:rPr sz="1600" spc="1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gruppi</a:t>
            </a:r>
            <a:r>
              <a:rPr sz="1600" spc="1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di</a:t>
            </a:r>
            <a:r>
              <a:rPr sz="1600" spc="12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interesse</a:t>
            </a:r>
            <a:r>
              <a:rPr sz="1600" spc="14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non</a:t>
            </a:r>
            <a:r>
              <a:rPr sz="1600" b="1" spc="90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rappresenta</a:t>
            </a:r>
            <a:r>
              <a:rPr sz="1600" b="1" spc="5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più</a:t>
            </a:r>
            <a:r>
              <a:rPr sz="1600" b="1" spc="9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del</a:t>
            </a:r>
            <a:r>
              <a:rPr sz="1600" b="1" spc="9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49</a:t>
            </a:r>
            <a:r>
              <a:rPr sz="1600" b="1" spc="9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%</a:t>
            </a:r>
            <a:r>
              <a:rPr sz="1600" b="1" spc="8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degli</a:t>
            </a:r>
            <a:r>
              <a:rPr sz="1600" b="1" spc="90" dirty="0">
                <a:latin typeface="Calibri"/>
                <a:cs typeface="Calibri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aventi</a:t>
            </a:r>
            <a:r>
              <a:rPr sz="1600" b="1" spc="9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diritto</a:t>
            </a:r>
            <a:r>
              <a:rPr sz="1600" b="1" spc="10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al</a:t>
            </a:r>
            <a:r>
              <a:rPr sz="1600" b="1" spc="90" dirty="0">
                <a:latin typeface="Calibri"/>
                <a:cs typeface="Calibri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voto</a:t>
            </a:r>
            <a:r>
              <a:rPr sz="1600" b="1" spc="114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</a:t>
            </a: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00" b="1" spc="15" dirty="0">
                <a:latin typeface="Calibri"/>
                <a:cs typeface="Calibri"/>
              </a:rPr>
              <a:t>nondeve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essere</a:t>
            </a:r>
            <a:r>
              <a:rPr sz="1600" b="1" spc="-6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espressione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di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maggioranza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dei </a:t>
            </a:r>
            <a:r>
              <a:rPr sz="1600" b="1" spc="-10" dirty="0">
                <a:latin typeface="Calibri"/>
                <a:cs typeface="Calibri"/>
              </a:rPr>
              <a:t>componenti</a:t>
            </a:r>
            <a:r>
              <a:rPr sz="1600" b="1" spc="35" dirty="0">
                <a:latin typeface="Calibri"/>
                <a:cs typeface="Calibri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dell’Organo </a:t>
            </a:r>
            <a:r>
              <a:rPr sz="1600" b="1" spc="-10" dirty="0">
                <a:latin typeface="Calibri"/>
                <a:cs typeface="Calibri"/>
              </a:rPr>
              <a:t>decisionale</a:t>
            </a:r>
            <a:endParaRPr sz="1600" dirty="0">
              <a:latin typeface="Calibri"/>
              <a:cs typeface="Calibri"/>
            </a:endParaRPr>
          </a:p>
        </p:txBody>
      </p:sp>
      <p:pic>
        <p:nvPicPr>
          <p:cNvPr id="15" name="Immagine 14" descr="Immagine che contiene illustrazione, clipart, design&#10;&#10;Descrizione generata automaticamente con attendibilità media">
            <a:extLst>
              <a:ext uri="{FF2B5EF4-FFF2-40B4-BE49-F238E27FC236}">
                <a16:creationId xmlns:a16="http://schemas.microsoft.com/office/drawing/2014/main" id="{5D77D1C9-51FA-EE21-C963-43ABA7BC8D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367" y="6301279"/>
            <a:ext cx="475080" cy="43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5412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1771</Words>
  <Application>Microsoft Office PowerPoint</Application>
  <PresentationFormat>Widescreen</PresentationFormat>
  <Paragraphs>124</Paragraphs>
  <Slides>24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Ebrima</vt:lpstr>
      <vt:lpstr>Verdana</vt:lpstr>
      <vt:lpstr>Wingdings</vt:lpstr>
      <vt:lpstr>Tema di Office</vt:lpstr>
      <vt:lpstr>OFFICINA GAL Raccogliamo idee per uno sviluppo locale partecipato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OFFICINA GAL Raccogliamo idee per uno sviluppo locale partecipato</dc:title>
  <dc:creator>angelo farinola</dc:creator>
  <cp:lastModifiedBy>galpontelama4@consorzioleader.com</cp:lastModifiedBy>
  <cp:revision>20</cp:revision>
  <dcterms:created xsi:type="dcterms:W3CDTF">2023-08-01T14:27:49Z</dcterms:created>
  <dcterms:modified xsi:type="dcterms:W3CDTF">2023-09-22T14:22:40Z</dcterms:modified>
</cp:coreProperties>
</file>